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Override PartName="/ppt/media/image3.jpeg" ContentType="image/jpeg"/>
  <Override PartName="/ppt/media/image5.png" ContentType="image/png"/>
  <Override PartName="/ppt/media/image4.png" ContentType="image/png"/>
  <Override PartName="/ppt/media/image6.png" ContentType="image/png"/>
  <Override PartName="/ppt/media/image7.png" ContentType="image/png"/>
  <Override PartName="/ppt/media/image8.png" ContentType="image/png"/>
  <Override PartName="/ppt/media/image9.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jpeg" ContentType="image/jpeg"/>
  <Override PartName="/ppt/media/image15.png" ContentType="image/png"/>
  <Override PartName="/ppt/media/image16.jpeg" ContentType="image/jpeg"/>
  <Override PartName="/ppt/media/image17.png" ContentType="image/png"/>
  <Override PartName="/ppt/media/image18.png" ContentType="image/png"/>
  <Override PartName="/ppt/media/image19.jpeg" ContentType="image/jpeg"/>
  <Override PartName="/ppt/media/image22.png" ContentType="image/png"/>
  <Override PartName="/ppt/media/image20.png" ContentType="image/png"/>
  <Override PartName="/ppt/media/image21.png" ContentType="image/png"/>
  <Override PartName="/ppt/media/image23.png" ContentType="image/png"/>
  <Override PartName="/ppt/media/image24.png" ContentType="image/png"/>
  <Override PartName="/ppt/media/image25.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2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2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2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2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2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30"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32"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33"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34"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35"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36"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37"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4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4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4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5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5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5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5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5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56"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5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60"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6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6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6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6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6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68"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70"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71"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72"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73"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74"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75"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80"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82"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84"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85"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89"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90"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91"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9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9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95"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9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9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99"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01"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02"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0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0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06"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07"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09"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10"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11"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12"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13"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14"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18"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2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2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2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2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2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2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3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33"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3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3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3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39"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40"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4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4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4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45"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47"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48"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49"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50"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51"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52"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5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5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6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6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3"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6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6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6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6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7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7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7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7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7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8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pt-BR"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8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9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1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pt-BR" sz="3200" spc="-1" strike="noStrike">
              <a:latin typeface="Arial"/>
            </a:endParaRPr>
          </a:p>
        </p:txBody>
      </p:sp>
      <p:sp>
        <p:nvSpPr>
          <p:cNvPr id="1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18"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endParaRPr b="0" lang="pt-BR" sz="4400" spc="-1" strike="noStrike">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pt-BR" sz="3200" spc="-1" strike="noStrike">
              <a:latin typeface="Arial"/>
            </a:endParaRPr>
          </a:p>
        </p:txBody>
      </p:sp>
      <p:sp>
        <p:nvSpPr>
          <p:cNvPr id="22"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pt-B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22448"/>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r>
              <a:rPr b="0" lang="pt-BR" sz="4400" spc="-1" strike="noStrike">
                <a:latin typeface="Arial"/>
              </a:rPr>
              <a:t>Clique para editar o formato do texto do título</a:t>
            </a:r>
            <a:endParaRPr b="0" lang="pt-BR"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ffffff"/>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ffffff"/>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ffffff"/>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ffffff"/>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ffffff"/>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ffffff"/>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22448"/>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r>
              <a:rPr b="0" lang="pt-BR" sz="4400" spc="-1" strike="noStrike">
                <a:latin typeface="Arial"/>
              </a:rPr>
              <a:t>Clique para editar o formato do texto do título</a:t>
            </a:r>
            <a:endParaRPr b="0" lang="pt-BR"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ffffff"/>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ffffff"/>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ffffff"/>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ffffff"/>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ffffff"/>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ffffff"/>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22448"/>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r>
              <a:rPr b="0" lang="pt-BR" sz="1800" spc="-1" strike="noStrike">
                <a:latin typeface="Arial"/>
              </a:rPr>
              <a:t>Clique para editar o formato do texto do título</a:t>
            </a:r>
            <a:endParaRPr b="0" lang="pt-BR" sz="1800" spc="-1" strike="noStrike">
              <a:latin typeface="Arial"/>
            </a:endParaRPr>
          </a:p>
        </p:txBody>
      </p:sp>
      <p:sp>
        <p:nvSpPr>
          <p:cNvPr id="77"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pt-BR" sz="1800" spc="-1" strike="noStrike">
                <a:latin typeface="Arial"/>
              </a:rPr>
              <a:t>Clique para editar o formato do texto da estrutura de tópicos</a:t>
            </a:r>
            <a:endParaRPr b="0" lang="pt-BR" sz="1800" spc="-1" strike="noStrike">
              <a:latin typeface="Arial"/>
            </a:endParaRPr>
          </a:p>
          <a:p>
            <a:pPr lvl="1" marL="864000" indent="-324000">
              <a:spcBef>
                <a:spcPts val="1134"/>
              </a:spcBef>
              <a:buClr>
                <a:srgbClr val="ffffff"/>
              </a:buClr>
              <a:buSzPct val="75000"/>
              <a:buFont typeface="Symbol" charset="2"/>
              <a:buChar char=""/>
            </a:pPr>
            <a:r>
              <a:rPr b="0" lang="pt-BR" sz="1800" spc="-1" strike="noStrike">
                <a:latin typeface="Arial"/>
              </a:rPr>
              <a:t>2.º nível da estrutura de tópicos</a:t>
            </a:r>
            <a:endParaRPr b="0" lang="pt-BR" sz="1800" spc="-1" strike="noStrike">
              <a:latin typeface="Arial"/>
            </a:endParaRPr>
          </a:p>
          <a:p>
            <a:pPr lvl="2" marL="1296000" indent="-288000">
              <a:spcBef>
                <a:spcPts val="850"/>
              </a:spcBef>
              <a:buClr>
                <a:srgbClr val="ffffff"/>
              </a:buClr>
              <a:buSzPct val="45000"/>
              <a:buFont typeface="Wingdings" charset="2"/>
              <a:buChar char=""/>
            </a:pPr>
            <a:r>
              <a:rPr b="0" lang="pt-BR" sz="1800" spc="-1" strike="noStrike">
                <a:latin typeface="Arial"/>
              </a:rPr>
              <a:t>3.º nível da estrutura de tópicos</a:t>
            </a:r>
            <a:endParaRPr b="0" lang="pt-BR" sz="1800" spc="-1" strike="noStrike">
              <a:latin typeface="Arial"/>
            </a:endParaRPr>
          </a:p>
          <a:p>
            <a:pPr lvl="3" marL="1728000" indent="-216000">
              <a:spcBef>
                <a:spcPts val="567"/>
              </a:spcBef>
              <a:buClr>
                <a:srgbClr val="ffffff"/>
              </a:buClr>
              <a:buSzPct val="75000"/>
              <a:buFont typeface="Symbol" charset="2"/>
              <a:buChar char=""/>
            </a:pPr>
            <a:r>
              <a:rPr b="0" lang="pt-BR" sz="1800" spc="-1" strike="noStrike">
                <a:latin typeface="Arial"/>
              </a:rPr>
              <a:t>4.º nível da estrutura de tópicos</a:t>
            </a:r>
            <a:endParaRPr b="0" lang="pt-BR" sz="1800" spc="-1" strike="noStrike">
              <a:latin typeface="Arial"/>
            </a:endParaRPr>
          </a:p>
          <a:p>
            <a:pPr lvl="4" marL="2160000" indent="-216000">
              <a:spcBef>
                <a:spcPts val="283"/>
              </a:spcBef>
              <a:buClr>
                <a:srgbClr val="ffffff"/>
              </a:buClr>
              <a:buSzPct val="45000"/>
              <a:buFont typeface="Wingdings" charset="2"/>
              <a:buChar char=""/>
            </a:pPr>
            <a:r>
              <a:rPr b="0" lang="pt-BR" sz="1800" spc="-1" strike="noStrike">
                <a:latin typeface="Arial"/>
              </a:rPr>
              <a:t>5.º nível da estrutura de tópicos</a:t>
            </a:r>
            <a:endParaRPr b="0" lang="pt-BR" sz="1800" spc="-1" strike="noStrike">
              <a:latin typeface="Arial"/>
            </a:endParaRPr>
          </a:p>
          <a:p>
            <a:pPr lvl="5" marL="2592000" indent="-216000">
              <a:spcBef>
                <a:spcPts val="283"/>
              </a:spcBef>
              <a:buClr>
                <a:srgbClr val="ffffff"/>
              </a:buClr>
              <a:buSzPct val="45000"/>
              <a:buFont typeface="Wingdings" charset="2"/>
              <a:buChar char=""/>
            </a:pPr>
            <a:r>
              <a:rPr b="0" lang="pt-BR" sz="1800" spc="-1" strike="noStrike">
                <a:latin typeface="Arial"/>
              </a:rPr>
              <a:t>6.º nível da estrutura de tópicos</a:t>
            </a:r>
            <a:endParaRPr b="0" lang="pt-BR" sz="1800" spc="-1" strike="noStrike">
              <a:latin typeface="Arial"/>
            </a:endParaRPr>
          </a:p>
          <a:p>
            <a:pPr lvl="6" marL="3024000" indent="-216000">
              <a:spcBef>
                <a:spcPts val="283"/>
              </a:spcBef>
              <a:buClr>
                <a:srgbClr val="ffffff"/>
              </a:buClr>
              <a:buSzPct val="45000"/>
              <a:buFont typeface="Wingdings" charset="2"/>
              <a:buChar char=""/>
            </a:pPr>
            <a:r>
              <a:rPr b="0" lang="pt-BR" sz="1800" spc="-1" strike="noStrike">
                <a:latin typeface="Arial"/>
              </a:rPr>
              <a:t>7.º nível da estrutura de tópicos</a:t>
            </a:r>
            <a:endParaRPr b="0" lang="pt-BR" sz="1800" spc="-1" strike="noStrike">
              <a:latin typeface="Arial"/>
            </a:endParaRPr>
          </a:p>
        </p:txBody>
      </p:sp>
      <p:sp>
        <p:nvSpPr>
          <p:cNvPr id="78"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pt-BR" sz="1800" spc="-1" strike="noStrike">
                <a:latin typeface="Arial"/>
              </a:rPr>
              <a:t>Clique para editar o formato do texto da estrutura de tópicos</a:t>
            </a:r>
            <a:endParaRPr b="0" lang="pt-BR" sz="1800" spc="-1" strike="noStrike">
              <a:latin typeface="Arial"/>
            </a:endParaRPr>
          </a:p>
          <a:p>
            <a:pPr lvl="1" marL="864000" indent="-324000">
              <a:spcBef>
                <a:spcPts val="1134"/>
              </a:spcBef>
              <a:buClr>
                <a:srgbClr val="ffffff"/>
              </a:buClr>
              <a:buSzPct val="75000"/>
              <a:buFont typeface="Symbol" charset="2"/>
              <a:buChar char=""/>
            </a:pPr>
            <a:r>
              <a:rPr b="0" lang="pt-BR" sz="1800" spc="-1" strike="noStrike">
                <a:latin typeface="Arial"/>
              </a:rPr>
              <a:t>2.º nível da estrutura de tópicos</a:t>
            </a:r>
            <a:endParaRPr b="0" lang="pt-BR" sz="1800" spc="-1" strike="noStrike">
              <a:latin typeface="Arial"/>
            </a:endParaRPr>
          </a:p>
          <a:p>
            <a:pPr lvl="2" marL="1296000" indent="-288000">
              <a:spcBef>
                <a:spcPts val="850"/>
              </a:spcBef>
              <a:buClr>
                <a:srgbClr val="ffffff"/>
              </a:buClr>
              <a:buSzPct val="45000"/>
              <a:buFont typeface="Wingdings" charset="2"/>
              <a:buChar char=""/>
            </a:pPr>
            <a:r>
              <a:rPr b="0" lang="pt-BR" sz="1800" spc="-1" strike="noStrike">
                <a:latin typeface="Arial"/>
              </a:rPr>
              <a:t>3.º nível da estrutura de tópicos</a:t>
            </a:r>
            <a:endParaRPr b="0" lang="pt-BR" sz="1800" spc="-1" strike="noStrike">
              <a:latin typeface="Arial"/>
            </a:endParaRPr>
          </a:p>
          <a:p>
            <a:pPr lvl="3" marL="1728000" indent="-216000">
              <a:spcBef>
                <a:spcPts val="567"/>
              </a:spcBef>
              <a:buClr>
                <a:srgbClr val="ffffff"/>
              </a:buClr>
              <a:buSzPct val="75000"/>
              <a:buFont typeface="Symbol" charset="2"/>
              <a:buChar char=""/>
            </a:pPr>
            <a:r>
              <a:rPr b="0" lang="pt-BR" sz="1800" spc="-1" strike="noStrike">
                <a:latin typeface="Arial"/>
              </a:rPr>
              <a:t>4.º nível da estrutura de tópicos</a:t>
            </a:r>
            <a:endParaRPr b="0" lang="pt-BR" sz="1800" spc="-1" strike="noStrike">
              <a:latin typeface="Arial"/>
            </a:endParaRPr>
          </a:p>
          <a:p>
            <a:pPr lvl="4" marL="2160000" indent="-216000">
              <a:spcBef>
                <a:spcPts val="283"/>
              </a:spcBef>
              <a:buClr>
                <a:srgbClr val="ffffff"/>
              </a:buClr>
              <a:buSzPct val="45000"/>
              <a:buFont typeface="Wingdings" charset="2"/>
              <a:buChar char=""/>
            </a:pPr>
            <a:r>
              <a:rPr b="0" lang="pt-BR" sz="1800" spc="-1" strike="noStrike">
                <a:latin typeface="Arial"/>
              </a:rPr>
              <a:t>5.º nível da estrutura de tópicos</a:t>
            </a:r>
            <a:endParaRPr b="0" lang="pt-BR" sz="1800" spc="-1" strike="noStrike">
              <a:latin typeface="Arial"/>
            </a:endParaRPr>
          </a:p>
          <a:p>
            <a:pPr lvl="5" marL="2592000" indent="-216000">
              <a:spcBef>
                <a:spcPts val="283"/>
              </a:spcBef>
              <a:buClr>
                <a:srgbClr val="ffffff"/>
              </a:buClr>
              <a:buSzPct val="45000"/>
              <a:buFont typeface="Wingdings" charset="2"/>
              <a:buChar char=""/>
            </a:pPr>
            <a:r>
              <a:rPr b="0" lang="pt-BR" sz="1800" spc="-1" strike="noStrike">
                <a:latin typeface="Arial"/>
              </a:rPr>
              <a:t>6.º nível da estrutura de tópicos</a:t>
            </a:r>
            <a:endParaRPr b="0" lang="pt-BR" sz="1800" spc="-1" strike="noStrike">
              <a:latin typeface="Arial"/>
            </a:endParaRPr>
          </a:p>
          <a:p>
            <a:pPr lvl="6" marL="3024000" indent="-216000">
              <a:spcBef>
                <a:spcPts val="283"/>
              </a:spcBef>
              <a:buClr>
                <a:srgbClr val="ffffff"/>
              </a:buClr>
              <a:buSzPct val="45000"/>
              <a:buFont typeface="Wingdings" charset="2"/>
              <a:buChar char=""/>
            </a:pPr>
            <a:r>
              <a:rPr b="0" lang="pt-BR" sz="1800" spc="-1" strike="noStrike">
                <a:latin typeface="Arial"/>
              </a:rPr>
              <a:t>7.º nível da estrutura de tópicos</a:t>
            </a:r>
            <a:endParaRPr b="0" lang="pt-BR"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22448"/>
        </a:solidFill>
      </p:bgPr>
    </p:bg>
    <p:spTree>
      <p:nvGrpSpPr>
        <p:cNvPr id="1" name=""/>
        <p:cNvGrpSpPr/>
        <p:nvPr/>
      </p:nvGrpSpPr>
      <p:grpSpPr>
        <a:xfrm>
          <a:off x="0" y="0"/>
          <a:ext cx="0" cy="0"/>
          <a:chOff x="0" y="0"/>
          <a:chExt cx="0" cy="0"/>
        </a:xfrm>
      </p:grpSpPr>
      <p:sp>
        <p:nvSpPr>
          <p:cNvPr id="1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r>
              <a:rPr b="0" lang="pt-BR" sz="4400" spc="-1" strike="noStrike">
                <a:latin typeface="Arial"/>
              </a:rPr>
              <a:t>Clique para editar o formato do texto do título</a:t>
            </a:r>
            <a:endParaRPr b="0" lang="pt-BR" sz="4400" spc="-1" strike="noStrike">
              <a:latin typeface="Arial"/>
            </a:endParaRPr>
          </a:p>
        </p:txBody>
      </p:sp>
      <p:sp>
        <p:nvSpPr>
          <p:cNvPr id="116"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ffffff"/>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ffffff"/>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ffffff"/>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ffffff"/>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ffffff"/>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ffffff"/>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22448"/>
        </a:solidFill>
      </p:bgPr>
    </p:bg>
    <p:spTree>
      <p:nvGrpSpPr>
        <p:cNvPr id="1" name=""/>
        <p:cNvGrpSpPr/>
        <p:nvPr/>
      </p:nvGrpSpPr>
      <p:grpSpPr>
        <a:xfrm>
          <a:off x="0" y="0"/>
          <a:ext cx="0" cy="0"/>
          <a:chOff x="0" y="0"/>
          <a:chExt cx="0" cy="0"/>
        </a:xfrm>
      </p:grpSpPr>
      <p:sp>
        <p:nvSpPr>
          <p:cNvPr id="15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r>
              <a:rPr b="0" lang="pt-BR" sz="4400" spc="-1" strike="noStrike">
                <a:latin typeface="Arial"/>
              </a:rPr>
              <a:t>Clique para editar o formato do texto do título</a:t>
            </a:r>
            <a:endParaRPr b="0" lang="pt-BR" sz="4400" spc="-1" strike="noStrike">
              <a:latin typeface="Arial"/>
            </a:endParaRPr>
          </a:p>
        </p:txBody>
      </p:sp>
      <p:sp>
        <p:nvSpPr>
          <p:cNvPr id="154"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ffffff"/>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ffffff"/>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ffffff"/>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ffffff"/>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ffffff"/>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ffffff"/>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image" Target="../media/image17.png"/><Relationship Id="rId3" Type="http://schemas.openxmlformats.org/officeDocument/2006/relationships/slideLayout" Target="../slideLayouts/slideLayout28.xml"/>
</Relationships>
</file>

<file path=ppt/slides/_rels/slide11.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49.xml"/>
</Relationships>
</file>

<file path=ppt/slides/_rels/slide12.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png"/><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image" Target="../media/image24.png"/><Relationship Id="rId3"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25.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png"/><Relationship Id="rId3"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slideLayout" Target="../slideLayouts/slideLayout28.xml"/>
</Relationships>
</file>

<file path=ppt/slides/_rels/slide4.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28.xml"/>
</Relationships>
</file>

<file path=ppt/slides/_rels/slide5.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3.png"/><Relationship Id="rId3"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image" Target="../media/image15.png"/><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1" name="Imagem 1" descr=""/>
          <p:cNvPicPr/>
          <p:nvPr/>
        </p:nvPicPr>
        <p:blipFill>
          <a:blip r:embed="rId1"/>
          <a:stretch/>
        </p:blipFill>
        <p:spPr>
          <a:xfrm>
            <a:off x="14400" y="190440"/>
            <a:ext cx="12188880" cy="6853680"/>
          </a:xfrm>
          <a:prstGeom prst="rect">
            <a:avLst/>
          </a:prstGeom>
          <a:ln w="0">
            <a:noFill/>
          </a:ln>
        </p:spPr>
      </p:pic>
      <p:sp>
        <p:nvSpPr>
          <p:cNvPr id="192" name="PlaceHolder 1"/>
          <p:cNvSpPr>
            <a:spLocks noGrp="1"/>
          </p:cNvSpPr>
          <p:nvPr>
            <p:ph type="title"/>
          </p:nvPr>
        </p:nvSpPr>
        <p:spPr>
          <a:xfrm>
            <a:off x="1391400" y="168840"/>
            <a:ext cx="9307080" cy="1215360"/>
          </a:xfrm>
          <a:prstGeom prst="rect">
            <a:avLst/>
          </a:prstGeom>
          <a:noFill/>
          <a:ln w="0">
            <a:noFill/>
          </a:ln>
        </p:spPr>
        <p:txBody>
          <a:bodyPr lIns="90000" rIns="90000" tIns="45000" bIns="45000" anchor="t">
            <a:noAutofit/>
          </a:bodyPr>
          <a:p>
            <a:pPr algn="ctr">
              <a:lnSpc>
                <a:spcPct val="100000"/>
              </a:lnSpc>
              <a:tabLst>
                <a:tab algn="l" pos="0"/>
              </a:tabLst>
            </a:pPr>
            <a:r>
              <a:rPr b="0" lang="pt-BR" sz="2600" spc="-1" strike="noStrike">
                <a:solidFill>
                  <a:srgbClr val="ff0000"/>
                </a:solidFill>
                <a:latin typeface="Arial Black"/>
              </a:rPr>
              <a:t>Primeiro  Centro Integrado de Defesa </a:t>
            </a:r>
            <a:br/>
            <a:r>
              <a:rPr b="0" lang="pt-BR" sz="2600" spc="-1" strike="noStrike">
                <a:solidFill>
                  <a:srgbClr val="ff0000"/>
                </a:solidFill>
                <a:latin typeface="Arial Black"/>
              </a:rPr>
              <a:t>Aérea e Controle de Tráfego Aéreo</a:t>
            </a:r>
            <a:endParaRPr b="0" lang="pt-BR" sz="2600" spc="-1" strike="noStrike">
              <a:latin typeface="Arial"/>
            </a:endParaRPr>
          </a:p>
        </p:txBody>
      </p:sp>
      <p:sp>
        <p:nvSpPr>
          <p:cNvPr id="193" name=""/>
          <p:cNvSpPr/>
          <p:nvPr/>
        </p:nvSpPr>
        <p:spPr>
          <a:xfrm>
            <a:off x="338040" y="6129360"/>
            <a:ext cx="5347440" cy="77796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pPr>
            <a:r>
              <a:rPr b="0" lang="pt-BR" sz="2000" spc="-1" strike="noStrike">
                <a:solidFill>
                  <a:srgbClr val="c9211e"/>
                </a:solidFill>
                <a:latin typeface="Arial"/>
                <a:ea typeface="DejaVu Sans"/>
              </a:rPr>
              <a:t> </a:t>
            </a:r>
            <a:r>
              <a:rPr b="0" lang="pt-BR" sz="1800" spc="-1" strike="noStrike">
                <a:solidFill>
                  <a:srgbClr val="ffffff"/>
                </a:solidFill>
                <a:latin typeface="Arial Black"/>
                <a:ea typeface="DejaVu Sans"/>
              </a:rPr>
              <a:t>DIVULGAÇÃO DO VALOR PÚBLICO</a:t>
            </a:r>
            <a:endParaRPr b="0" lang="pt-BR" sz="1800" spc="-1" strike="noStrike">
              <a:latin typeface="Arial"/>
            </a:endParaRPr>
          </a:p>
          <a:p>
            <a:pPr algn="just">
              <a:lnSpc>
                <a:spcPct val="100000"/>
              </a:lnSpc>
            </a:pPr>
            <a:r>
              <a:rPr b="0" lang="pt-BR" sz="1800" spc="-1" strike="noStrike">
                <a:solidFill>
                  <a:srgbClr val="ffffff"/>
                </a:solidFill>
                <a:latin typeface="Arial Black"/>
                <a:ea typeface="DejaVu Sans"/>
              </a:rPr>
              <a:t>            </a:t>
            </a:r>
            <a:r>
              <a:rPr b="0" lang="pt-BR" sz="1800" spc="-1" strike="noStrike">
                <a:solidFill>
                  <a:srgbClr val="ffffff"/>
                </a:solidFill>
                <a:latin typeface="Arial Black"/>
                <a:ea typeface="DejaVu Sans"/>
              </a:rPr>
              <a:t>2º TRIMESTRE  2023</a:t>
            </a:r>
            <a:endParaRPr b="0" lang="pt-BR" sz="1800" spc="-1" strike="noStrike">
              <a:latin typeface="Arial"/>
            </a:endParaRPr>
          </a:p>
        </p:txBody>
      </p:sp>
      <p:pic>
        <p:nvPicPr>
          <p:cNvPr id="194" name="Google Shape;84;p 6" descr=""/>
          <p:cNvPicPr/>
          <p:nvPr/>
        </p:nvPicPr>
        <p:blipFill>
          <a:blip r:embed="rId2"/>
          <a:stretch/>
        </p:blipFill>
        <p:spPr>
          <a:xfrm>
            <a:off x="11103120" y="319320"/>
            <a:ext cx="800280" cy="90756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Retângulo 14"/>
          <p:cNvSpPr/>
          <p:nvPr/>
        </p:nvSpPr>
        <p:spPr>
          <a:xfrm>
            <a:off x="3576240" y="7560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sp>
        <p:nvSpPr>
          <p:cNvPr id="226" name=""/>
          <p:cNvSpPr/>
          <p:nvPr/>
        </p:nvSpPr>
        <p:spPr>
          <a:xfrm>
            <a:off x="360000" y="713880"/>
            <a:ext cx="10437840" cy="1063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1" lang="pt-BR" sz="2200" spc="-1" strike="noStrike">
                <a:solidFill>
                  <a:srgbClr val="ffffff"/>
                </a:solidFill>
                <a:latin typeface="Times New Roman"/>
                <a:ea typeface="NSimSun"/>
              </a:rPr>
              <a:t>Agora na Região de Informação de Voo Brasília, DECEA inaugura mais uma fase do Projeto CPDLC Continental</a:t>
            </a:r>
            <a:endParaRPr b="0" lang="pt-BR" sz="2200" spc="-1" strike="noStrike">
              <a:latin typeface="Arial"/>
            </a:endParaRPr>
          </a:p>
          <a:p>
            <a:pPr>
              <a:lnSpc>
                <a:spcPct val="100000"/>
              </a:lnSpc>
            </a:pPr>
            <a:endParaRPr b="0" lang="pt-BR" sz="2200" spc="-1" strike="noStrike">
              <a:latin typeface="Arial"/>
            </a:endParaRPr>
          </a:p>
        </p:txBody>
      </p:sp>
      <p:sp>
        <p:nvSpPr>
          <p:cNvPr id="227" name="PlaceHolder 1"/>
          <p:cNvSpPr>
            <a:spLocks noGrp="1"/>
          </p:cNvSpPr>
          <p:nvPr>
            <p:ph/>
          </p:nvPr>
        </p:nvSpPr>
        <p:spPr>
          <a:xfrm>
            <a:off x="6300000" y="1440000"/>
            <a:ext cx="5644080" cy="3975120"/>
          </a:xfrm>
          <a:prstGeom prst="rect">
            <a:avLst/>
          </a:prstGeom>
          <a:noFill/>
          <a:ln w="0">
            <a:noFill/>
          </a:ln>
        </p:spPr>
        <p:txBody>
          <a:bodyPr lIns="0" rIns="0" tIns="0" bIns="0" anchor="t">
            <a:normAutofit/>
          </a:bodyPr>
          <a:p>
            <a:pPr marL="432000" algn="just">
              <a:lnSpc>
                <a:spcPct val="100000"/>
              </a:lnSpc>
              <a:tabLst>
                <a:tab algn="l" pos="0"/>
              </a:tabLst>
            </a:pPr>
            <a:endParaRPr b="0" lang="pt-BR" sz="3200" spc="-1" strike="noStrike">
              <a:latin typeface="Arial"/>
            </a:endParaRPr>
          </a:p>
          <a:p>
            <a:pPr marL="864000" algn="just">
              <a:lnSpc>
                <a:spcPct val="100000"/>
              </a:lnSpc>
              <a:spcBef>
                <a:spcPts val="1134"/>
              </a:spcBef>
              <a:tabLst>
                <a:tab algn="l" pos="0"/>
              </a:tabLst>
            </a:pPr>
            <a:r>
              <a:rPr b="0" lang="pt-BR" sz="1500" spc="-1" strike="noStrike">
                <a:solidFill>
                  <a:srgbClr val="ffffff"/>
                </a:solidFill>
                <a:latin typeface="Arial"/>
                <a:ea typeface="DejaVu Sans"/>
              </a:rPr>
              <a:t>O uso de enlace de dados na comunicação entre pilotos e controladores de tráfego aéreo, chamada de CPDLC (do inglês </a:t>
            </a:r>
            <a:r>
              <a:rPr b="0" i="1" lang="pt-BR" sz="1500" spc="-1" strike="noStrike">
                <a:solidFill>
                  <a:srgbClr val="ffffff"/>
                </a:solidFill>
                <a:latin typeface="Arial"/>
                <a:ea typeface="DejaVu Sans"/>
              </a:rPr>
              <a:t>Controller Pilot Data Link Comunications</a:t>
            </a:r>
            <a:r>
              <a:rPr b="0" lang="pt-BR" sz="1500" spc="-1" strike="noStrike">
                <a:solidFill>
                  <a:srgbClr val="ffffff"/>
                </a:solidFill>
                <a:latin typeface="Arial"/>
                <a:ea typeface="DejaVu Sans"/>
              </a:rPr>
              <a:t>), está implantado na Região de Informação de Voo (FIR) Brasília, informa o Departamento de Controle do Espaço Aéreo (DECEA).</a:t>
            </a:r>
            <a:endParaRPr b="0" lang="pt-BR" sz="1500" spc="-1" strike="noStrike">
              <a:latin typeface="Arial"/>
            </a:endParaRPr>
          </a:p>
          <a:p>
            <a:pPr marL="432000" algn="just">
              <a:lnSpc>
                <a:spcPct val="100000"/>
              </a:lnSpc>
              <a:tabLst>
                <a:tab algn="l" pos="0"/>
              </a:tabLst>
            </a:pPr>
            <a:endParaRPr b="0" lang="pt-BR" sz="1500" spc="-1" strike="noStrike">
              <a:latin typeface="Arial"/>
            </a:endParaRPr>
          </a:p>
          <a:p>
            <a:pPr marL="864000" algn="just">
              <a:lnSpc>
                <a:spcPct val="100000"/>
              </a:lnSpc>
              <a:spcBef>
                <a:spcPts val="1134"/>
              </a:spcBef>
              <a:tabLst>
                <a:tab algn="l" pos="0"/>
              </a:tabLst>
            </a:pPr>
            <a:r>
              <a:rPr b="0" lang="pt-BR" sz="1500" spc="-1" strike="noStrike">
                <a:solidFill>
                  <a:srgbClr val="ffffff"/>
                </a:solidFill>
                <a:latin typeface="Arial"/>
                <a:ea typeface="DejaVu Sans"/>
              </a:rPr>
              <a:t>Inaugurado no último dia 5 de junho, o Projeto CPDLC Continental faz parte do Programa SIRIUS Brasil e evidencia a modernização contínua do Sistema de Controle do Espaço Aéreo (SISCEAB), em resposta às demandas provenientes do crescimento e do aumento do tráfego aéreo e das evoluções tecnológicas da aviação.</a:t>
            </a:r>
            <a:endParaRPr b="0" lang="pt-BR" sz="1500" spc="-1" strike="noStrike">
              <a:latin typeface="Arial"/>
            </a:endParaRPr>
          </a:p>
          <a:p>
            <a:pPr marL="432000" algn="just">
              <a:lnSpc>
                <a:spcPct val="100000"/>
              </a:lnSpc>
              <a:tabLst>
                <a:tab algn="l" pos="0"/>
              </a:tabLst>
            </a:pPr>
            <a:endParaRPr b="0" lang="pt-BR" sz="1500" spc="-1" strike="noStrike">
              <a:latin typeface="Arial"/>
            </a:endParaRPr>
          </a:p>
        </p:txBody>
      </p:sp>
      <p:pic>
        <p:nvPicPr>
          <p:cNvPr id="228" name="" descr=""/>
          <p:cNvPicPr/>
          <p:nvPr/>
        </p:nvPicPr>
        <p:blipFill>
          <a:blip r:embed="rId1"/>
          <a:stretch/>
        </p:blipFill>
        <p:spPr>
          <a:xfrm>
            <a:off x="720000" y="1779840"/>
            <a:ext cx="5367240" cy="3253320"/>
          </a:xfrm>
          <a:prstGeom prst="rect">
            <a:avLst/>
          </a:prstGeom>
          <a:ln w="0">
            <a:noFill/>
          </a:ln>
        </p:spPr>
      </p:pic>
      <p:pic>
        <p:nvPicPr>
          <p:cNvPr id="229" name="Google Shape;84;p 17" descr=""/>
          <p:cNvPicPr/>
          <p:nvPr/>
        </p:nvPicPr>
        <p:blipFill>
          <a:blip r:embed="rId2"/>
          <a:stretch/>
        </p:blipFill>
        <p:spPr>
          <a:xfrm>
            <a:off x="11103120" y="160560"/>
            <a:ext cx="800280" cy="9075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Retângulo 8"/>
          <p:cNvSpPr/>
          <p:nvPr/>
        </p:nvSpPr>
        <p:spPr>
          <a:xfrm>
            <a:off x="3470760" y="25848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sp>
        <p:nvSpPr>
          <p:cNvPr id="231" name=""/>
          <p:cNvSpPr/>
          <p:nvPr/>
        </p:nvSpPr>
        <p:spPr>
          <a:xfrm>
            <a:off x="144360" y="4286160"/>
            <a:ext cx="11671560" cy="2339640"/>
          </a:xfrm>
          <a:prstGeom prst="rect">
            <a:avLst/>
          </a:prstGeom>
          <a:noFill/>
          <a:ln w="0">
            <a:noFill/>
          </a:ln>
        </p:spPr>
        <p:style>
          <a:lnRef idx="0"/>
          <a:fillRef idx="0"/>
          <a:effectRef idx="0"/>
          <a:fontRef idx="minor"/>
        </p:style>
      </p:sp>
      <p:pic>
        <p:nvPicPr>
          <p:cNvPr id="232" name="" descr=""/>
          <p:cNvPicPr/>
          <p:nvPr/>
        </p:nvPicPr>
        <p:blipFill>
          <a:blip r:embed="rId1"/>
          <a:stretch/>
        </p:blipFill>
        <p:spPr>
          <a:xfrm>
            <a:off x="540000" y="1260000"/>
            <a:ext cx="11157840" cy="539784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Retângulo 5"/>
          <p:cNvSpPr/>
          <p:nvPr/>
        </p:nvSpPr>
        <p:spPr>
          <a:xfrm>
            <a:off x="3470760" y="25848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sp>
        <p:nvSpPr>
          <p:cNvPr id="234" name=""/>
          <p:cNvSpPr/>
          <p:nvPr/>
        </p:nvSpPr>
        <p:spPr>
          <a:xfrm>
            <a:off x="144360" y="4286160"/>
            <a:ext cx="11671560" cy="2339640"/>
          </a:xfrm>
          <a:prstGeom prst="rect">
            <a:avLst/>
          </a:prstGeom>
          <a:noFill/>
          <a:ln w="0">
            <a:noFill/>
          </a:ln>
        </p:spPr>
        <p:style>
          <a:lnRef idx="0"/>
          <a:fillRef idx="0"/>
          <a:effectRef idx="0"/>
          <a:fontRef idx="minor"/>
        </p:style>
      </p:sp>
      <p:sp>
        <p:nvSpPr>
          <p:cNvPr id="235" name="PlaceHolder 1"/>
          <p:cNvSpPr>
            <a:spLocks noGrp="1"/>
          </p:cNvSpPr>
          <p:nvPr>
            <p:ph/>
          </p:nvPr>
        </p:nvSpPr>
        <p:spPr>
          <a:xfrm>
            <a:off x="6231960" y="1604520"/>
            <a:ext cx="5352120" cy="4693320"/>
          </a:xfrm>
          <a:prstGeom prst="rect">
            <a:avLst/>
          </a:prstGeom>
          <a:noFill/>
          <a:ln w="0">
            <a:noFill/>
          </a:ln>
        </p:spPr>
        <p:txBody>
          <a:bodyPr lIns="0" rIns="0" tIns="0" bIns="0" anchor="t">
            <a:normAutofit/>
          </a:bodyPr>
          <a:p>
            <a:pPr marL="432000" algn="just">
              <a:lnSpc>
                <a:spcPct val="100000"/>
              </a:lnSpc>
              <a:tabLst>
                <a:tab algn="l" pos="0"/>
              </a:tabLst>
            </a:pPr>
            <a:r>
              <a:rPr b="0" lang="pt-BR" sz="1500" spc="-1" strike="noStrike">
                <a:solidFill>
                  <a:srgbClr val="ffffff"/>
                </a:solidFill>
                <a:latin typeface="Arial"/>
                <a:ea typeface="DejaVu Sans"/>
              </a:rPr>
              <a:t>Para seu desenvolvimento foram realizadas ações nos campos de infraestrutura de telecomunicações, engenharia e sistemas, capacitação de recursos humanos, doutrina operacional, normatização e gerenciamento do risco à segurança operacional.</a:t>
            </a:r>
            <a:endParaRPr b="0" lang="pt-BR" sz="1500" spc="-1" strike="noStrike">
              <a:latin typeface="Arial"/>
            </a:endParaRPr>
          </a:p>
          <a:p>
            <a:pPr marL="432000" algn="just">
              <a:lnSpc>
                <a:spcPct val="100000"/>
              </a:lnSpc>
              <a:tabLst>
                <a:tab algn="l" pos="0"/>
              </a:tabLst>
            </a:pPr>
            <a:endParaRPr b="0" lang="pt-BR" sz="1500" spc="-1" strike="noStrike">
              <a:latin typeface="Arial"/>
            </a:endParaRPr>
          </a:p>
          <a:p>
            <a:pPr marL="432000" algn="just">
              <a:lnSpc>
                <a:spcPct val="100000"/>
              </a:lnSpc>
              <a:tabLst>
                <a:tab algn="l" pos="0"/>
              </a:tabLst>
            </a:pPr>
            <a:r>
              <a:rPr b="0" lang="pt-BR" sz="1500" spc="-1" strike="noStrike">
                <a:solidFill>
                  <a:srgbClr val="ffffff"/>
                </a:solidFill>
                <a:latin typeface="Arial"/>
                <a:ea typeface="DejaVu Sans"/>
              </a:rPr>
              <a:t>O resultado da prova de conceito técnico-operacional, conduzida pelo Primeiro Centro Integrado de Defesa Aérea e Controle de Tráfego Aéreo (CINDACTA I), atestou a prontidão para o início da operação do Projeto no espaço aéreo sob responsabilidade deste Centro, que foi planejada em fases para permitir a ambientação gradativa de controladores de tráfego aéreo e tripulações, além de possibilitar a verificação do comportamento da operação antes da implementação generalizada</a:t>
            </a:r>
            <a:endParaRPr b="0" lang="pt-BR" sz="1500" spc="-1" strike="noStrike">
              <a:latin typeface="Arial"/>
            </a:endParaRPr>
          </a:p>
        </p:txBody>
      </p:sp>
      <p:pic>
        <p:nvPicPr>
          <p:cNvPr id="236" name="" descr=""/>
          <p:cNvPicPr/>
          <p:nvPr/>
        </p:nvPicPr>
        <p:blipFill>
          <a:blip r:embed="rId1"/>
          <a:stretch/>
        </p:blipFill>
        <p:spPr>
          <a:xfrm>
            <a:off x="609840" y="1604520"/>
            <a:ext cx="5351760" cy="3613320"/>
          </a:xfrm>
          <a:prstGeom prst="rect">
            <a:avLst/>
          </a:prstGeom>
          <a:ln w="0">
            <a:noFill/>
          </a:ln>
        </p:spPr>
      </p:pic>
      <p:pic>
        <p:nvPicPr>
          <p:cNvPr id="237" name="Google Shape;84;p 2" descr=""/>
          <p:cNvPicPr/>
          <p:nvPr/>
        </p:nvPicPr>
        <p:blipFill>
          <a:blip r:embed="rId2"/>
          <a:stretch/>
        </p:blipFill>
        <p:spPr>
          <a:xfrm>
            <a:off x="11103480" y="160920"/>
            <a:ext cx="800280" cy="90756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Retângulo 1"/>
          <p:cNvSpPr/>
          <p:nvPr/>
        </p:nvSpPr>
        <p:spPr>
          <a:xfrm>
            <a:off x="3470760" y="25848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sp>
        <p:nvSpPr>
          <p:cNvPr id="239" name=""/>
          <p:cNvSpPr/>
          <p:nvPr/>
        </p:nvSpPr>
        <p:spPr>
          <a:xfrm>
            <a:off x="144360" y="4286160"/>
            <a:ext cx="11671560" cy="2339640"/>
          </a:xfrm>
          <a:prstGeom prst="rect">
            <a:avLst/>
          </a:prstGeom>
          <a:noFill/>
          <a:ln w="0">
            <a:noFill/>
          </a:ln>
        </p:spPr>
        <p:style>
          <a:lnRef idx="0"/>
          <a:fillRef idx="0"/>
          <a:effectRef idx="0"/>
          <a:fontRef idx="minor"/>
        </p:style>
      </p:sp>
      <p:sp>
        <p:nvSpPr>
          <p:cNvPr id="240" name="PlaceHolder 1"/>
          <p:cNvSpPr>
            <a:spLocks noGrp="1"/>
          </p:cNvSpPr>
          <p:nvPr>
            <p:ph/>
          </p:nvPr>
        </p:nvSpPr>
        <p:spPr>
          <a:xfrm>
            <a:off x="609480" y="1604520"/>
            <a:ext cx="5352120" cy="3975120"/>
          </a:xfrm>
          <a:prstGeom prst="rect">
            <a:avLst/>
          </a:prstGeom>
          <a:noFill/>
          <a:ln w="0">
            <a:noFill/>
          </a:ln>
        </p:spPr>
        <p:txBody>
          <a:bodyPr lIns="0" rIns="0" tIns="0" bIns="0" anchor="t">
            <a:normAutofit/>
          </a:bodyPr>
          <a:p>
            <a:endParaRPr b="0" lang="pt-BR" sz="3200" spc="-1" strike="noStrike">
              <a:latin typeface="Arial"/>
            </a:endParaRPr>
          </a:p>
        </p:txBody>
      </p:sp>
      <p:pic>
        <p:nvPicPr>
          <p:cNvPr id="241" name="" descr=""/>
          <p:cNvPicPr/>
          <p:nvPr/>
        </p:nvPicPr>
        <p:blipFill>
          <a:blip r:embed="rId1"/>
          <a:stretch/>
        </p:blipFill>
        <p:spPr>
          <a:xfrm>
            <a:off x="180000" y="1260000"/>
            <a:ext cx="12009960" cy="5456880"/>
          </a:xfrm>
          <a:prstGeom prst="rect">
            <a:avLst/>
          </a:prstGeom>
          <a:ln w="0">
            <a:noFill/>
          </a:ln>
        </p:spPr>
      </p:pic>
      <p:pic>
        <p:nvPicPr>
          <p:cNvPr id="242" name="Google Shape;84;p 4" descr=""/>
          <p:cNvPicPr/>
          <p:nvPr/>
        </p:nvPicPr>
        <p:blipFill>
          <a:blip r:embed="rId2"/>
          <a:stretch/>
        </p:blipFill>
        <p:spPr>
          <a:xfrm>
            <a:off x="11103480" y="160920"/>
            <a:ext cx="800280" cy="907560"/>
          </a:xfrm>
          <a:prstGeom prst="rect">
            <a:avLst/>
          </a:prstGeom>
          <a:ln w="0">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3" name="Google Shape;84;p 14" descr=""/>
          <p:cNvPicPr/>
          <p:nvPr/>
        </p:nvPicPr>
        <p:blipFill>
          <a:blip r:embed="rId1"/>
          <a:stretch/>
        </p:blipFill>
        <p:spPr>
          <a:xfrm>
            <a:off x="11102760" y="160200"/>
            <a:ext cx="800280" cy="907560"/>
          </a:xfrm>
          <a:prstGeom prst="rect">
            <a:avLst/>
          </a:prstGeom>
          <a:ln w="0">
            <a:noFill/>
          </a:ln>
        </p:spPr>
      </p:pic>
      <p:sp>
        <p:nvSpPr>
          <p:cNvPr id="244" name="Retângulo 21"/>
          <p:cNvSpPr/>
          <p:nvPr/>
        </p:nvSpPr>
        <p:spPr>
          <a:xfrm>
            <a:off x="3470760" y="25848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sp>
        <p:nvSpPr>
          <p:cNvPr id="245" name=""/>
          <p:cNvSpPr/>
          <p:nvPr/>
        </p:nvSpPr>
        <p:spPr>
          <a:xfrm>
            <a:off x="144360" y="896760"/>
            <a:ext cx="11671560" cy="5764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pt-BR" sz="1800" spc="-1" strike="noStrike">
              <a:latin typeface="Arial"/>
            </a:endParaRPr>
          </a:p>
          <a:p>
            <a:pPr algn="just">
              <a:lnSpc>
                <a:spcPct val="100000"/>
              </a:lnSpc>
            </a:pP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Desde 2021 a CPDLC é empregada nas regiões Norte e Nordeste do País. Agora, sua operacionalização no espaço aéreo superior (acima do FL245, ou seja, acima do nível de voo de 24.500 pés) da região Centro-Oeste amplia as fronteiras de emprego dessa aplicação como um meio adicional às comunicações no controle de tráfego aéreo no espaço aéreo continental e traduz-se em benefícios para a sociedade brasileira.</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	</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nSpc>
                <a:spcPct val="100000"/>
              </a:lnSpc>
            </a:pPr>
            <a:endParaRPr b="0" lang="pt-BR" sz="1500" spc="-1" strike="noStrike">
              <a:latin typeface="Arial"/>
            </a:endParaRPr>
          </a:p>
          <a:p>
            <a:pPr>
              <a:lnSpc>
                <a:spcPct val="100000"/>
              </a:lnSpc>
            </a:pPr>
            <a:endParaRPr b="0" lang="pt-BR" sz="1500" spc="-1" strike="noStrike">
              <a:latin typeface="Arial"/>
            </a:endParaRPr>
          </a:p>
        </p:txBody>
      </p:sp>
      <p:pic>
        <p:nvPicPr>
          <p:cNvPr id="246" name="" descr=""/>
          <p:cNvPicPr/>
          <p:nvPr/>
        </p:nvPicPr>
        <p:blipFill>
          <a:blip r:embed="rId2"/>
          <a:stretch/>
        </p:blipFill>
        <p:spPr>
          <a:xfrm>
            <a:off x="360000" y="2340000"/>
            <a:ext cx="11697840" cy="4397400"/>
          </a:xfrm>
          <a:prstGeom prst="rect">
            <a:avLst/>
          </a:prstGeom>
          <a:ln w="0">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7" name="Google Shape;84;p 3" descr=""/>
          <p:cNvPicPr/>
          <p:nvPr/>
        </p:nvPicPr>
        <p:blipFill>
          <a:blip r:embed="rId1"/>
          <a:stretch/>
        </p:blipFill>
        <p:spPr>
          <a:xfrm>
            <a:off x="11102760" y="160200"/>
            <a:ext cx="800280" cy="907560"/>
          </a:xfrm>
          <a:prstGeom prst="rect">
            <a:avLst/>
          </a:prstGeom>
          <a:ln w="0">
            <a:noFill/>
          </a:ln>
        </p:spPr>
      </p:pic>
      <p:sp>
        <p:nvSpPr>
          <p:cNvPr id="248" name="Retângulo 2"/>
          <p:cNvSpPr/>
          <p:nvPr/>
        </p:nvSpPr>
        <p:spPr>
          <a:xfrm>
            <a:off x="3470760" y="25848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sp>
        <p:nvSpPr>
          <p:cNvPr id="249" name=""/>
          <p:cNvSpPr/>
          <p:nvPr/>
        </p:nvSpPr>
        <p:spPr>
          <a:xfrm>
            <a:off x="144360" y="1344600"/>
            <a:ext cx="11671560" cy="5300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pt-BR" sz="1800" spc="-1" strike="noStrike">
              <a:latin typeface="Arial"/>
            </a:endParaRPr>
          </a:p>
          <a:p>
            <a:pPr algn="just">
              <a:lnSpc>
                <a:spcPct val="100000"/>
              </a:lnSpc>
            </a:pP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	</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Para o gerente do Projeto LANDELL, Capitão Especialista em Comunicações Marcel Mello Faundes, o emprego da CPDLC na FIR Brasília irá assegurar maior assertividade e amparo na frasiologia e à redução da possibilidade de incidentes relacionados a esse fator. </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As melhorias CPDLC implementadas na plataforma de controle de tráfego aéreo permitem a automatização de tarefas, o gerenciamento rápido e eficiente das comunicações e a utilização mais racional do tempo pelo controladores de tráfego aéreo”, explicou o Oficial”</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	</a:t>
            </a:r>
            <a:r>
              <a:rPr b="0" lang="pt-BR" sz="1500" spc="-1" strike="noStrike">
                <a:solidFill>
                  <a:srgbClr val="ffffff"/>
                </a:solidFill>
                <a:latin typeface="Arial"/>
                <a:ea typeface="DejaVu Sans"/>
              </a:rPr>
              <a:t>No contexto estratégico,a CPDLC é identificada pela Organização  Internacional da Aviação Civil (OACI/ICAO) como uma das tecnologias habilitadora para o desenvolvimento de modernos conceitos de gerenciamento de tráfego aéreo, para garantia  da segurança nas operações aéreas e viabilização de maior ordenamento, previsibilidade, fluidez e agilidade do tráfego aéreo. </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DejaVu Sans"/>
              </a:rPr>
              <a:t>* Dados atualizado em Junho de 2023</a:t>
            </a:r>
            <a:endParaRPr b="0" lang="pt-BR" sz="15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5" name="Imagem 3" descr=""/>
          <p:cNvPicPr/>
          <p:nvPr/>
        </p:nvPicPr>
        <p:blipFill>
          <a:blip r:embed="rId1"/>
          <a:stretch/>
        </p:blipFill>
        <p:spPr>
          <a:xfrm>
            <a:off x="3240" y="-151200"/>
            <a:ext cx="12187440" cy="7213320"/>
          </a:xfrm>
          <a:prstGeom prst="rect">
            <a:avLst/>
          </a:prstGeom>
          <a:ln w="0">
            <a:noFill/>
          </a:ln>
        </p:spPr>
      </p:pic>
      <p:sp>
        <p:nvSpPr>
          <p:cNvPr id="196" name="Retângulo 4"/>
          <p:cNvSpPr/>
          <p:nvPr/>
        </p:nvSpPr>
        <p:spPr>
          <a:xfrm>
            <a:off x="5671080" y="144000"/>
            <a:ext cx="348120" cy="45396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sp>
      <p:sp>
        <p:nvSpPr>
          <p:cNvPr id="197" name="TextShape 1"/>
          <p:cNvSpPr/>
          <p:nvPr/>
        </p:nvSpPr>
        <p:spPr>
          <a:xfrm rot="21598800">
            <a:off x="3600" y="4941360"/>
            <a:ext cx="5035320" cy="2118240"/>
          </a:xfrm>
          <a:prstGeom prst="rect">
            <a:avLst/>
          </a:prstGeom>
          <a:solidFill>
            <a:srgbClr val="4c7daf"/>
          </a:solidFill>
          <a:ln w="76320">
            <a:solidFill>
              <a:srgbClr val="ffffff"/>
            </a:solidFill>
            <a:miter/>
          </a:ln>
        </p:spPr>
        <p:style>
          <a:lnRef idx="0"/>
          <a:fillRef idx="0"/>
          <a:effectRef idx="0"/>
          <a:fontRef idx="minor"/>
        </p:style>
        <p:txBody>
          <a:bodyPr lIns="90000" rIns="90000" tIns="45000" bIns="45000" anchor="t">
            <a:noAutofit/>
          </a:bodyPr>
          <a:p>
            <a:pPr algn="ctr">
              <a:lnSpc>
                <a:spcPct val="100000"/>
              </a:lnSpc>
            </a:pPr>
            <a:endParaRPr b="0" lang="pt-BR" sz="1800" spc="-1" strike="noStrike">
              <a:latin typeface="Arial"/>
            </a:endParaRPr>
          </a:p>
          <a:p>
            <a:pPr marL="457560" indent="-457200">
              <a:lnSpc>
                <a:spcPct val="100000"/>
              </a:lnSpc>
              <a:buClr>
                <a:srgbClr val="ffffff"/>
              </a:buClr>
              <a:buFont typeface="Wingdings" charset="2"/>
              <a:buChar char=""/>
            </a:pPr>
            <a:r>
              <a:rPr b="0" lang="pt-BR" sz="1200" spc="-1" strike="noStrike">
                <a:solidFill>
                  <a:srgbClr val="ffffff"/>
                </a:solidFill>
                <a:latin typeface="Arial Black"/>
                <a:ea typeface="ＭＳ Ｐゴシック"/>
              </a:rPr>
              <a:t>Decea explica bastidores do acionamento em  missões de busca e salvamento com Aeronaves</a:t>
            </a:r>
            <a:endParaRPr b="0" lang="pt-BR" sz="1200" spc="-1" strike="noStrike">
              <a:latin typeface="Arial"/>
            </a:endParaRPr>
          </a:p>
          <a:p>
            <a:pPr>
              <a:lnSpc>
                <a:spcPct val="100000"/>
              </a:lnSpc>
            </a:pPr>
            <a:endParaRPr b="0" lang="pt-BR" sz="1200" spc="-1" strike="noStrike">
              <a:latin typeface="Arial"/>
            </a:endParaRPr>
          </a:p>
          <a:p>
            <a:pPr marL="457560" indent="-457200">
              <a:lnSpc>
                <a:spcPct val="100000"/>
              </a:lnSpc>
              <a:buClr>
                <a:srgbClr val="ffffff"/>
              </a:buClr>
              <a:buFont typeface="Wingdings" charset="2"/>
              <a:buChar char=""/>
            </a:pPr>
            <a:r>
              <a:rPr b="1" lang="pt-BR" sz="1200" spc="-1" strike="noStrike">
                <a:solidFill>
                  <a:srgbClr val="ffffff"/>
                </a:solidFill>
                <a:latin typeface="Arial Black"/>
                <a:ea typeface="ＭＳ Ｐゴシック"/>
              </a:rPr>
              <a:t>Auditor da  ICAO afirma que o Brasil tem um papel relevange no mundo no controle do Espaço Aéreo </a:t>
            </a:r>
            <a:endParaRPr b="0" lang="pt-BR" sz="1200" spc="-1" strike="noStrike">
              <a:latin typeface="Arial"/>
            </a:endParaRPr>
          </a:p>
          <a:p>
            <a:pPr marL="457560" indent="-457200">
              <a:lnSpc>
                <a:spcPct val="100000"/>
              </a:lnSpc>
              <a:buClr>
                <a:srgbClr val="ffffff"/>
              </a:buClr>
              <a:buFont typeface="Wingdings" charset="2"/>
              <a:buChar char=""/>
            </a:pPr>
            <a:r>
              <a:rPr b="1" lang="pt-BR" sz="1200" spc="-1" strike="noStrike">
                <a:solidFill>
                  <a:srgbClr val="ffffff"/>
                </a:solidFill>
                <a:latin typeface="Arial Black"/>
                <a:ea typeface="ＭＳ Ｐゴシック"/>
              </a:rPr>
              <a:t>de Informação de vôo Brasília</a:t>
            </a:r>
            <a:endParaRPr b="0" lang="pt-BR" sz="1200" spc="-1" strike="noStrike">
              <a:latin typeface="Arial"/>
            </a:endParaRPr>
          </a:p>
          <a:p>
            <a:pPr marL="457560" indent="-457200">
              <a:lnSpc>
                <a:spcPct val="100000"/>
              </a:lnSpc>
              <a:buClr>
                <a:srgbClr val="ffffff"/>
              </a:buClr>
              <a:buFont typeface="Wingdings" charset="2"/>
              <a:buChar char=""/>
            </a:pPr>
            <a:r>
              <a:rPr b="1" lang="pt-BR" sz="1200" spc="-1" strike="noStrike">
                <a:solidFill>
                  <a:srgbClr val="ffffff"/>
                </a:solidFill>
                <a:latin typeface="Arial Black"/>
                <a:ea typeface="ＭＳ Ｐゴシック"/>
              </a:rPr>
              <a:t> </a:t>
            </a:r>
            <a:endParaRPr b="0" lang="pt-BR" sz="1200" spc="-1" strike="noStrike">
              <a:latin typeface="Arial"/>
            </a:endParaRPr>
          </a:p>
          <a:p>
            <a:pPr marL="457560" indent="-457200">
              <a:lnSpc>
                <a:spcPct val="100000"/>
              </a:lnSpc>
              <a:buClr>
                <a:srgbClr val="ffffff"/>
              </a:buClr>
              <a:buFont typeface="Wingdings" charset="2"/>
              <a:buChar char=""/>
            </a:pPr>
            <a:r>
              <a:rPr b="1" lang="pt-BR" sz="1200" spc="-1" strike="noStrike">
                <a:solidFill>
                  <a:srgbClr val="ffffff"/>
                </a:solidFill>
                <a:latin typeface="Arial Black"/>
                <a:ea typeface="ＭＳ Ｐゴシック"/>
              </a:rPr>
              <a:t>Agora na Região de Informação de Voo Brasília, </a:t>
            </a:r>
            <a:endParaRPr b="0" lang="pt-BR" sz="1200" spc="-1" strike="noStrike">
              <a:latin typeface="Arial"/>
            </a:endParaRPr>
          </a:p>
          <a:p>
            <a:pPr marL="457560" indent="-457200">
              <a:lnSpc>
                <a:spcPct val="100000"/>
              </a:lnSpc>
              <a:buClr>
                <a:srgbClr val="ffffff"/>
              </a:buClr>
              <a:buFont typeface="Wingdings" charset="2"/>
              <a:buChar char=""/>
            </a:pPr>
            <a:r>
              <a:rPr b="0" lang="pt-BR" sz="1200" spc="-1" strike="noStrike">
                <a:solidFill>
                  <a:srgbClr val="ffffff"/>
                </a:solidFill>
                <a:latin typeface="Arial Black"/>
                <a:ea typeface="ＭＳ Ｐゴシック"/>
              </a:rPr>
              <a:t>DECEA inaugura mais uma fase do Projeto CPDLC </a:t>
            </a:r>
            <a:endParaRPr b="0" lang="pt-BR" sz="1200" spc="-1" strike="noStrike">
              <a:latin typeface="Arial"/>
            </a:endParaRPr>
          </a:p>
          <a:p>
            <a:pPr marL="457560" indent="-457200">
              <a:lnSpc>
                <a:spcPct val="100000"/>
              </a:lnSpc>
              <a:buClr>
                <a:srgbClr val="ffffff"/>
              </a:buClr>
              <a:buFont typeface="Wingdings" charset="2"/>
              <a:buChar char=""/>
            </a:pPr>
            <a:r>
              <a:rPr b="0" lang="pt-BR" sz="1200" spc="-1" strike="noStrike">
                <a:solidFill>
                  <a:srgbClr val="ffffff"/>
                </a:solidFill>
                <a:latin typeface="Arial Black"/>
                <a:ea typeface="ＭＳ Ｐゴシック"/>
              </a:rPr>
              <a:t>Continental</a:t>
            </a:r>
            <a:endParaRPr b="0" lang="pt-BR" sz="1200" spc="-1" strike="noStrike">
              <a:latin typeface="Arial"/>
            </a:endParaRPr>
          </a:p>
          <a:p>
            <a:pPr>
              <a:lnSpc>
                <a:spcPct val="100000"/>
              </a:lnSpc>
            </a:pPr>
            <a:endParaRPr b="0" lang="pt-BR" sz="1200" spc="-1" strike="noStrike">
              <a:latin typeface="Arial"/>
            </a:endParaRPr>
          </a:p>
        </p:txBody>
      </p:sp>
      <p:sp>
        <p:nvSpPr>
          <p:cNvPr id="198" name="PlaceHolder 3"/>
          <p:cNvSpPr/>
          <p:nvPr/>
        </p:nvSpPr>
        <p:spPr>
          <a:xfrm>
            <a:off x="1391400" y="0"/>
            <a:ext cx="9307080" cy="121536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tabLst>
                <a:tab algn="l" pos="0"/>
              </a:tabLst>
            </a:pPr>
            <a:r>
              <a:rPr b="0" lang="pt-BR" sz="2600" spc="-1" strike="noStrike">
                <a:solidFill>
                  <a:srgbClr val="ff0000"/>
                </a:solidFill>
                <a:latin typeface="Arial Black"/>
                <a:ea typeface="DejaVu Sans"/>
              </a:rPr>
              <a:t>Primeiro  Centro Integrado de Defesa </a:t>
            </a:r>
            <a:br/>
            <a:r>
              <a:rPr b="0" lang="pt-BR" sz="2600" spc="-1" strike="noStrike">
                <a:solidFill>
                  <a:srgbClr val="ff0000"/>
                </a:solidFill>
                <a:latin typeface="Arial Black"/>
                <a:ea typeface="DejaVu Sans"/>
              </a:rPr>
              <a:t>Aérea e Controle de Tráfego Aéreo</a:t>
            </a:r>
            <a:endParaRPr b="0" lang="pt-BR" sz="2600" spc="-1" strike="noStrike">
              <a:latin typeface="Arial"/>
            </a:endParaRPr>
          </a:p>
        </p:txBody>
      </p:sp>
      <p:pic>
        <p:nvPicPr>
          <p:cNvPr id="199" name="Google Shape;84;p 11" descr=""/>
          <p:cNvPicPr/>
          <p:nvPr/>
        </p:nvPicPr>
        <p:blipFill>
          <a:blip r:embed="rId2"/>
          <a:stretch/>
        </p:blipFill>
        <p:spPr>
          <a:xfrm>
            <a:off x="11103120" y="0"/>
            <a:ext cx="800280" cy="9075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
          <p:cNvSpPr/>
          <p:nvPr/>
        </p:nvSpPr>
        <p:spPr>
          <a:xfrm>
            <a:off x="1212120" y="0"/>
            <a:ext cx="9220680" cy="73332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pt-BR" sz="3600" spc="-1" strike="noStrike">
                <a:solidFill>
                  <a:srgbClr val="b4c7dc"/>
                </a:solidFill>
                <a:latin typeface="Arial Black"/>
                <a:ea typeface="ＭＳ Ｐゴシック"/>
              </a:rPr>
              <a:t>DIVISÃO DE OPERAÇÕES</a:t>
            </a:r>
            <a:endParaRPr b="0" lang="pt-BR" sz="3600" spc="-1" strike="noStrike">
              <a:latin typeface="Arial"/>
            </a:endParaRPr>
          </a:p>
          <a:p>
            <a:pPr algn="ctr">
              <a:lnSpc>
                <a:spcPct val="100000"/>
              </a:lnSpc>
              <a:tabLst>
                <a:tab algn="l" pos="1207080"/>
              </a:tabLst>
            </a:pPr>
            <a:endParaRPr b="0" lang="pt-BR" sz="3600" spc="-1" strike="noStrike">
              <a:latin typeface="Arial"/>
            </a:endParaRPr>
          </a:p>
        </p:txBody>
      </p:sp>
      <p:sp>
        <p:nvSpPr>
          <p:cNvPr id="201" name="PlaceHolder 1"/>
          <p:cNvSpPr>
            <a:spLocks noGrp="1"/>
          </p:cNvSpPr>
          <p:nvPr>
            <p:ph/>
          </p:nvPr>
        </p:nvSpPr>
        <p:spPr>
          <a:xfrm>
            <a:off x="5693760" y="2144520"/>
            <a:ext cx="6004080" cy="4333320"/>
          </a:xfrm>
          <a:prstGeom prst="rect">
            <a:avLst/>
          </a:prstGeom>
          <a:noFill/>
          <a:ln w="0">
            <a:noFill/>
          </a:ln>
        </p:spPr>
        <p:txBody>
          <a:bodyPr lIns="0" rIns="0" tIns="0" bIns="0" anchor="t">
            <a:normAutofit fontScale="96000"/>
          </a:bodyPr>
          <a:p>
            <a:pPr algn="just">
              <a:lnSpc>
                <a:spcPct val="100000"/>
              </a:lnSpc>
              <a:spcBef>
                <a:spcPts val="1417"/>
              </a:spcBef>
              <a:tabLst>
                <a:tab algn="l" pos="0"/>
              </a:tabLst>
            </a:pPr>
            <a:r>
              <a:rPr b="0" lang="pt-BR" sz="1400" spc="-1" strike="noStrike">
                <a:solidFill>
                  <a:srgbClr val="ffffff"/>
                </a:solidFill>
                <a:latin typeface="Arial"/>
                <a:ea typeface="Microsoft YaHei"/>
              </a:rPr>
              <a:t> </a:t>
            </a:r>
            <a:r>
              <a:rPr b="0" lang="pt-BR" sz="1400" spc="-1" strike="noStrike">
                <a:solidFill>
                  <a:srgbClr val="ffffff"/>
                </a:solidFill>
                <a:latin typeface="Arial"/>
                <a:ea typeface="Microsoft YaHei"/>
              </a:rPr>
              <a:t>	</a:t>
            </a:r>
            <a:r>
              <a:rPr b="0" lang="pt-BR" sz="1500" spc="-1" strike="noStrike">
                <a:solidFill>
                  <a:srgbClr val="ffffff"/>
                </a:solidFill>
                <a:latin typeface="Arial"/>
                <a:ea typeface="Microsoft YaHei"/>
              </a:rPr>
              <a:t>Por trás da operação para encontrar e resgatar vidas, existe um intenso trabalho nos bastidores, que envolve uma rede integrada, monitorando possíveis incidentes 24 horas por dia</a:t>
            </a:r>
            <a:endParaRPr b="0" lang="pt-BR" sz="1500" spc="-1" strike="noStrike">
              <a:latin typeface="Arial"/>
            </a:endParaRPr>
          </a:p>
          <a:p>
            <a:pPr algn="just">
              <a:lnSpc>
                <a:spcPct val="100000"/>
              </a:lnSpc>
              <a:spcBef>
                <a:spcPts val="1417"/>
              </a:spcBef>
              <a:tabLst>
                <a:tab algn="l" pos="0"/>
              </a:tabLst>
            </a:pPr>
            <a:r>
              <a:rPr b="0" lang="pt-BR" sz="1500" spc="-1" strike="noStrike">
                <a:solidFill>
                  <a:srgbClr val="ffffff"/>
                </a:solidFill>
                <a:latin typeface="Arial"/>
                <a:ea typeface="Microsoft YaHei"/>
              </a:rPr>
              <a:t>.</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 atuação dos militares envolvidos em missão de busca e salvamento consiste no emprego de meios da Força Aérea Brasileira (FAB) e inicia com o acionamento do Sistema de Busca e Salvamento Aeronáutico (SISSAR), que tem o propósito de localizar e socorrer ocupantes de aeronaves e embarcações em situações de perigo. Esse sistema tem um órgão central, o Departamento de Controle do Espaço Aéreo (DECEA), que é o responsável pelo planejamento, normatização e supervisão da atividade. </a:t>
            </a:r>
            <a:endParaRPr b="0" lang="pt-BR" sz="1500" spc="-1" strike="noStrike">
              <a:latin typeface="Arial"/>
            </a:endParaRPr>
          </a:p>
          <a:p>
            <a:pPr algn="just">
              <a:lnSpc>
                <a:spcPct val="100000"/>
              </a:lnSpc>
              <a:spcBef>
                <a:spcPts val="1417"/>
              </a:spcBef>
              <a:tabLst>
                <a:tab algn="l" pos="0"/>
              </a:tabLst>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Cabe ao Centro Brasileiro de Controle de Missão (BRMCC), localizado no Primeiro Centro Integrado de Defesa Aérea e Controle de Tráfego Aéreo (CINDACTA I), em Brasília (DF), verificar o sinal de alerta e transmiti-los aos Centros de Coordenação de Salvamento Aeronáuticos (ARCC), conhecidos como SALVAERO, situados em Brasília (DF), Curitiba (PR), Recife (PE) e Manaus (AM) – e/ou Marítimo (SALVAMAR), que assumem a missão de prestar o serviço de busca e salvamento. </a:t>
            </a:r>
            <a:endParaRPr b="0" lang="pt-BR" sz="1500" spc="-1" strike="noStrike">
              <a:latin typeface="Arial"/>
            </a:endParaRPr>
          </a:p>
          <a:p>
            <a:pPr algn="just">
              <a:lnSpc>
                <a:spcPct val="100000"/>
              </a:lnSpc>
              <a:spcBef>
                <a:spcPts val="1417"/>
              </a:spcBef>
              <a:tabLst>
                <a:tab algn="l" pos="0"/>
              </a:tabLst>
            </a:pPr>
            <a:endParaRPr b="0" lang="pt-BR" sz="1500" spc="-1" strike="noStrike">
              <a:latin typeface="Arial"/>
            </a:endParaRPr>
          </a:p>
          <a:p>
            <a:pPr algn="just">
              <a:lnSpc>
                <a:spcPct val="100000"/>
              </a:lnSpc>
              <a:spcBef>
                <a:spcPts val="1417"/>
              </a:spcBef>
              <a:tabLst>
                <a:tab algn="l" pos="0"/>
              </a:tabLst>
            </a:pPr>
            <a:endParaRPr b="0" lang="pt-BR" sz="1500" spc="-1" strike="noStrike">
              <a:latin typeface="Arial"/>
            </a:endParaRPr>
          </a:p>
        </p:txBody>
      </p:sp>
      <p:pic>
        <p:nvPicPr>
          <p:cNvPr id="202" name="" descr=""/>
          <p:cNvPicPr/>
          <p:nvPr/>
        </p:nvPicPr>
        <p:blipFill>
          <a:blip r:embed="rId1"/>
          <a:stretch/>
        </p:blipFill>
        <p:spPr>
          <a:xfrm>
            <a:off x="180000" y="1980000"/>
            <a:ext cx="5217840" cy="4677840"/>
          </a:xfrm>
          <a:prstGeom prst="rect">
            <a:avLst/>
          </a:prstGeom>
          <a:ln w="0">
            <a:noFill/>
          </a:ln>
        </p:spPr>
      </p:pic>
      <p:pic>
        <p:nvPicPr>
          <p:cNvPr id="203" name="Google Shape;84;p 1" descr=""/>
          <p:cNvPicPr/>
          <p:nvPr/>
        </p:nvPicPr>
        <p:blipFill>
          <a:blip r:embed="rId2"/>
          <a:stretch/>
        </p:blipFill>
        <p:spPr>
          <a:xfrm>
            <a:off x="11103120" y="160560"/>
            <a:ext cx="800280" cy="9075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p:nvPr>
        </p:nvSpPr>
        <p:spPr>
          <a:xfrm>
            <a:off x="609480" y="1604520"/>
            <a:ext cx="5352120" cy="3975120"/>
          </a:xfrm>
          <a:prstGeom prst="rect">
            <a:avLst/>
          </a:prstGeom>
          <a:noFill/>
          <a:ln w="0">
            <a:noFill/>
          </a:ln>
        </p:spPr>
        <p:txBody>
          <a:bodyPr lIns="0" rIns="0" tIns="0" bIns="0" anchor="t">
            <a:normAutofit/>
          </a:bodyPr>
          <a:p>
            <a:pPr algn="just">
              <a:lnSpc>
                <a:spcPct val="100000"/>
              </a:lnSpc>
              <a:spcBef>
                <a:spcPts val="1417"/>
              </a:spcBef>
              <a:tabLst>
                <a:tab algn="l" pos="0"/>
              </a:tabLst>
            </a:pPr>
            <a:r>
              <a:rPr b="0" lang="pt-BR" sz="1400" spc="-1" strike="noStrike">
                <a:solidFill>
                  <a:srgbClr val="ffffff"/>
                </a:solidFill>
                <a:latin typeface="Times New Roman"/>
                <a:ea typeface="Microsoft YaHei"/>
              </a:rPr>
              <a:t>Po</a:t>
            </a:r>
            <a:endParaRPr b="0" lang="pt-BR" sz="1400" spc="-1" strike="noStrike">
              <a:latin typeface="Arial"/>
            </a:endParaRPr>
          </a:p>
          <a:p>
            <a:pPr algn="just">
              <a:lnSpc>
                <a:spcPct val="100000"/>
              </a:lnSpc>
              <a:spcBef>
                <a:spcPts val="1417"/>
              </a:spcBef>
              <a:tabLst>
                <a:tab algn="l" pos="0"/>
              </a:tabLst>
            </a:pPr>
            <a:endParaRPr b="0" lang="pt-BR" sz="1400" spc="-1" strike="noStrike">
              <a:latin typeface="Arial"/>
            </a:endParaRPr>
          </a:p>
        </p:txBody>
      </p:sp>
      <p:sp>
        <p:nvSpPr>
          <p:cNvPr id="205" name="PlaceHolder 2"/>
          <p:cNvSpPr>
            <a:spLocks noGrp="1"/>
          </p:cNvSpPr>
          <p:nvPr>
            <p:ph/>
          </p:nvPr>
        </p:nvSpPr>
        <p:spPr>
          <a:xfrm>
            <a:off x="6300000" y="1424520"/>
            <a:ext cx="5577840" cy="5233320"/>
          </a:xfrm>
          <a:prstGeom prst="rect">
            <a:avLst/>
          </a:prstGeom>
          <a:noFill/>
          <a:ln w="0">
            <a:noFill/>
          </a:ln>
        </p:spPr>
        <p:txBody>
          <a:bodyPr lIns="0" rIns="0" tIns="0" bIns="0" anchor="t">
            <a:normAutofit fontScale="88000"/>
          </a:bodyPr>
          <a:p>
            <a:pPr marL="401760">
              <a:lnSpc>
                <a:spcPct val="100000"/>
              </a:lnSpc>
              <a:spcBef>
                <a:spcPts val="1417"/>
              </a:spcBef>
              <a:tabLst>
                <a:tab algn="l" pos="0"/>
              </a:tabLst>
            </a:pPr>
            <a:endParaRPr b="0" lang="pt-BR" sz="3200" spc="-1" strike="noStrike">
              <a:latin typeface="Arial"/>
            </a:endParaRPr>
          </a:p>
          <a:p>
            <a:pPr marL="401760" algn="just">
              <a:lnSpc>
                <a:spcPct val="100000"/>
              </a:lnSpc>
              <a:spcBef>
                <a:spcPts val="1417"/>
              </a:spcBef>
              <a:tabLst>
                <a:tab algn="l" pos="0"/>
              </a:tabLst>
            </a:pPr>
            <a:r>
              <a:rPr b="0" lang="pt-BR" sz="1200" spc="-1" strike="noStrike">
                <a:solidFill>
                  <a:srgbClr val="ffffff"/>
                </a:solidFill>
                <a:latin typeface="Times New Roman"/>
                <a:ea typeface="Microsoft YaHei"/>
              </a:rPr>
              <a:t> </a:t>
            </a:r>
            <a:r>
              <a:rPr b="0" lang="pt-BR" sz="1200" spc="-1" strike="noStrike">
                <a:solidFill>
                  <a:srgbClr val="ffffff"/>
                </a:solidFill>
                <a:latin typeface="Times New Roman"/>
                <a:ea typeface="Microsoft YaHei"/>
              </a:rPr>
              <a:t>	</a:t>
            </a:r>
            <a:r>
              <a:rPr b="0" lang="pt-BR" sz="1500" spc="-1" strike="noStrike">
                <a:solidFill>
                  <a:srgbClr val="ffffff"/>
                </a:solidFill>
                <a:latin typeface="Arial"/>
                <a:ea typeface="Microsoft YaHei"/>
              </a:rPr>
              <a:t>Cabe ao Centro Brasileiro de Controle de Missão (BRMCC), localizado no Primeiro Centro Integrado de Defesa Aérea e Controle de Tráfego Aéreo (CINDACTA I), em Brasília (DF), verificar o sinal de alerta e transmiti-los aos Centros de Coordenação de Salvamento Aeronáuticos (ARCC), conhecidos como SALVAERO, situados em Brasília (DF), Curitiba (PR), Recife (PE) e Manaus (AM) – e/ou Marítimo (SALVAMAR), que assumem a missão de prestar o serviço de busca e salvamento. </a:t>
            </a:r>
            <a:endParaRPr b="0" lang="pt-BR" sz="1500" spc="-1" strike="noStrike">
              <a:latin typeface="Arial"/>
            </a:endParaRPr>
          </a:p>
          <a:p>
            <a:pPr marL="401760" algn="just">
              <a:lnSpc>
                <a:spcPct val="115000"/>
              </a:lnSpc>
              <a:spcAft>
                <a:spcPts val="1236"/>
              </a:spcAft>
              <a:tabLst>
                <a:tab algn="l" pos="0"/>
              </a:tabLst>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SALVAERO tem a responsabilidade de coordenar as operações de busca e salvamento em sua respectiva área de jurisdição por meio de dados recebidos do BRMCC, órgãos de controle de tráfego aéreo ou por demanda do público em geral. Após o acionamento de todo esse sistema, podem ser acionados aeronaves, embarcações e grupos de solo para a missão de busca e salvamento.</a:t>
            </a:r>
            <a:endParaRPr b="0" lang="pt-BR" sz="1500" spc="-1" strike="noStrike">
              <a:latin typeface="Arial"/>
            </a:endParaRPr>
          </a:p>
          <a:p>
            <a:pPr marL="401760" algn="just">
              <a:lnSpc>
                <a:spcPct val="115000"/>
              </a:lnSpc>
              <a:spcAft>
                <a:spcPts val="1950"/>
              </a:spcAft>
              <a:tabLst>
                <a:tab algn="l" pos="0"/>
              </a:tabLst>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Os alertas oriundos de aeronaves ou embarcações são recebidos pelo sistema COSPAS-SARSAT. A rapidez na distribuição e na precisão das informações é determinante para que os Centros de Coordenação e Salvamento cumpram a missão e possam localizar e resgatar os sobreviventes o mais rápido possível.</a:t>
            </a:r>
            <a:endParaRPr b="0" lang="pt-BR" sz="1500" spc="-1" strike="noStrike">
              <a:latin typeface="Arial"/>
            </a:endParaRPr>
          </a:p>
        </p:txBody>
      </p:sp>
      <p:pic>
        <p:nvPicPr>
          <p:cNvPr id="206" name="" descr=""/>
          <p:cNvPicPr/>
          <p:nvPr/>
        </p:nvPicPr>
        <p:blipFill>
          <a:blip r:embed="rId1"/>
          <a:stretch/>
        </p:blipFill>
        <p:spPr>
          <a:xfrm>
            <a:off x="390960" y="1604520"/>
            <a:ext cx="5570640" cy="5251320"/>
          </a:xfrm>
          <a:prstGeom prst="rect">
            <a:avLst/>
          </a:prstGeom>
          <a:ln w="0">
            <a:noFill/>
          </a:ln>
        </p:spPr>
      </p:pic>
      <p:pic>
        <p:nvPicPr>
          <p:cNvPr id="207" name="Google Shape;84;p 9" descr=""/>
          <p:cNvPicPr/>
          <p:nvPr/>
        </p:nvPicPr>
        <p:blipFill>
          <a:blip r:embed="rId2"/>
          <a:stretch/>
        </p:blipFill>
        <p:spPr>
          <a:xfrm>
            <a:off x="11103120" y="160560"/>
            <a:ext cx="800280" cy="907560"/>
          </a:xfrm>
          <a:prstGeom prst="rect">
            <a:avLst/>
          </a:prstGeom>
          <a:ln w="0">
            <a:noFill/>
          </a:ln>
        </p:spPr>
      </p:pic>
      <p:sp>
        <p:nvSpPr>
          <p:cNvPr id="208" name=""/>
          <p:cNvSpPr/>
          <p:nvPr/>
        </p:nvSpPr>
        <p:spPr>
          <a:xfrm>
            <a:off x="3166200" y="209520"/>
            <a:ext cx="6454440" cy="734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pt-BR" sz="3600" spc="-1" strike="noStrike">
                <a:solidFill>
                  <a:srgbClr val="b4c7dc"/>
                </a:solidFill>
                <a:latin typeface="Arial Black"/>
                <a:ea typeface="ＭＳ Ｐゴシック"/>
              </a:rPr>
              <a:t>DIVISÃO DE OPERAÇÕES</a:t>
            </a:r>
            <a:endParaRPr b="0" lang="pt-BR" sz="36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09" name="Google Shape;84;p 8" descr=""/>
          <p:cNvPicPr/>
          <p:nvPr/>
        </p:nvPicPr>
        <p:blipFill>
          <a:blip r:embed="rId1"/>
          <a:stretch/>
        </p:blipFill>
        <p:spPr>
          <a:xfrm>
            <a:off x="11102760" y="160200"/>
            <a:ext cx="800280" cy="907560"/>
          </a:xfrm>
          <a:prstGeom prst="rect">
            <a:avLst/>
          </a:prstGeom>
          <a:ln w="0">
            <a:noFill/>
          </a:ln>
        </p:spPr>
      </p:pic>
      <p:sp>
        <p:nvSpPr>
          <p:cNvPr id="210" name="PlaceHolder 1"/>
          <p:cNvSpPr>
            <a:spLocks noGrp="1"/>
          </p:cNvSpPr>
          <p:nvPr>
            <p:ph type="subTitle"/>
          </p:nvPr>
        </p:nvSpPr>
        <p:spPr>
          <a:xfrm>
            <a:off x="540000" y="1260000"/>
            <a:ext cx="10188360" cy="5540400"/>
          </a:xfrm>
          <a:prstGeom prst="rect">
            <a:avLst/>
          </a:prstGeom>
          <a:noFill/>
          <a:ln w="0">
            <a:noFill/>
          </a:ln>
        </p:spPr>
        <p:txBody>
          <a:bodyPr lIns="0" rIns="0" tIns="0" bIns="0" anchor="t">
            <a:noAutofit/>
          </a:bodyPr>
          <a:p>
            <a:pPr algn="just">
              <a:lnSpc>
                <a:spcPct val="100000"/>
              </a:lnSpc>
            </a:pPr>
            <a:r>
              <a:rPr b="0" lang="pt-BR" sz="1400" spc="-1" strike="noStrike">
                <a:solidFill>
                  <a:srgbClr val="ffffff"/>
                </a:solidFill>
                <a:latin typeface="Arial"/>
                <a:ea typeface="Microsoft YaHei"/>
              </a:rPr>
              <a:t>	</a:t>
            </a:r>
            <a:r>
              <a:rPr b="0" lang="pt-BR" sz="1500" spc="-1" strike="noStrike">
                <a:solidFill>
                  <a:srgbClr val="ffffff"/>
                </a:solidFill>
                <a:latin typeface="Arial"/>
                <a:ea typeface="Microsoft YaHei"/>
              </a:rPr>
              <a:t>Esse sistema funciona 24 horas por dia, a serviço da população nacional e os estrangeiros que estejam na área de responsabilidade brasileira. “</a:t>
            </a:r>
            <a:r>
              <a:rPr b="0" i="1" lang="pt-BR" sz="1500" spc="-1" strike="noStrike">
                <a:solidFill>
                  <a:srgbClr val="ffffff"/>
                </a:solidFill>
                <a:latin typeface="Arial"/>
                <a:ea typeface="Microsoft YaHei"/>
              </a:rPr>
              <a:t>A aptidão técnica para a execução de uma tarefa é de fundamental importância para se maximizar a probabilidade de sucesso Dentre da atividade de Busca e Salvamento, isso ganha um peso ainda maior por estarmos tratando de vidas que podem estar em potencial estado de perigo.</a:t>
            </a:r>
            <a:endParaRPr b="0" lang="pt-BR" sz="1500" spc="-1" strike="noStrike">
              <a:latin typeface="Arial"/>
            </a:endParaRPr>
          </a:p>
          <a:p>
            <a:pPr algn="just">
              <a:lnSpc>
                <a:spcPct val="100000"/>
              </a:lnSpc>
            </a:pPr>
            <a:r>
              <a:rPr b="0" i="1" lang="pt-BR" sz="1500" spc="-1" strike="noStrike">
                <a:solidFill>
                  <a:srgbClr val="ffffff"/>
                </a:solidFill>
                <a:latin typeface="Arial"/>
                <a:ea typeface="Microsoft YaHei"/>
              </a:rPr>
              <a:t>	</a:t>
            </a:r>
            <a:r>
              <a:rPr b="0" i="1" lang="pt-BR" sz="1500" spc="-1" strike="noStrike">
                <a:solidFill>
                  <a:srgbClr val="ffffff"/>
                </a:solidFill>
                <a:latin typeface="Arial"/>
                <a:ea typeface="Microsoft YaHei"/>
              </a:rPr>
              <a:t> </a:t>
            </a:r>
            <a:r>
              <a:rPr b="0" i="1" lang="pt-BR" sz="1500" spc="-1" strike="noStrike">
                <a:solidFill>
                  <a:srgbClr val="ffffff"/>
                </a:solidFill>
                <a:latin typeface="Arial"/>
                <a:ea typeface="Microsoft YaHei"/>
              </a:rPr>
              <a:t>Logo, todos os Elos responsáveis, seja pelo planejamento, coordenação ou execução das missões de busca e salvamento, devem se manter constantemente treinados e em condições de atuar 24 horas por dia, 7 dias por semana“afirma o chefe da Divisão de Busca e Salvamento (DSAR) do DECEA, Major Aviador Bruno Vieira Passos</a:t>
            </a:r>
            <a:endParaRPr b="0" lang="pt-BR" sz="1500" spc="-1" strike="noStrike">
              <a:latin typeface="Arial"/>
            </a:endParaRPr>
          </a:p>
          <a:p>
            <a:pPr algn="ctr">
              <a:lnSpc>
                <a:spcPct val="100000"/>
              </a:lnSpc>
            </a:pPr>
            <a:endParaRPr b="0" lang="pt-BR" sz="1500" spc="-1" strike="noStrike">
              <a:latin typeface="Arial"/>
            </a:endParaRPr>
          </a:p>
          <a:p>
            <a:pPr>
              <a:lnSpc>
                <a:spcPct val="100000"/>
              </a:lnSpc>
            </a:pPr>
            <a:r>
              <a:rPr b="0" i="1" lang="pt-BR" sz="1500" spc="-1" strike="noStrike">
                <a:solidFill>
                  <a:srgbClr val="ffffff"/>
                </a:solidFill>
                <a:latin typeface="Arial"/>
                <a:ea typeface="Microsoft YaHei"/>
              </a:rPr>
              <a:t>Sistema INFOSAR</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spcAft>
                <a:spcPts val="1950"/>
              </a:spcAft>
            </a:pPr>
            <a:r>
              <a:rPr b="0" i="1" lang="pt-BR" sz="1500" spc="-1" strike="noStrike">
                <a:solidFill>
                  <a:srgbClr val="ffffff"/>
                </a:solidFill>
                <a:latin typeface="Arial"/>
                <a:ea typeface="Microsoft YaHei"/>
              </a:rPr>
              <a:t>	</a:t>
            </a:r>
            <a:r>
              <a:rPr b="0" i="1" lang="pt-BR" sz="1500" spc="-1" strike="noStrike">
                <a:solidFill>
                  <a:srgbClr val="ffffff"/>
                </a:solidFill>
                <a:latin typeface="Arial"/>
                <a:ea typeface="Microsoft YaHei"/>
              </a:rPr>
              <a:t>O DECEA tem priorizado o trabalho de conscientização através de campanhas de divulgação para destacar a importância do registro das balizas pelos proprietários de aeronaves e embarcações. </a:t>
            </a:r>
            <a:endParaRPr b="0" lang="pt-BR" sz="1500" spc="-1" strike="noStrike">
              <a:latin typeface="Arial"/>
            </a:endParaRPr>
          </a:p>
          <a:p>
            <a:pPr algn="just">
              <a:lnSpc>
                <a:spcPct val="100000"/>
              </a:lnSpc>
              <a:spcAft>
                <a:spcPts val="1950"/>
              </a:spcAft>
            </a:pPr>
            <a:r>
              <a:rPr b="0" i="1" lang="pt-BR" sz="1500" spc="-1" strike="noStrike">
                <a:solidFill>
                  <a:srgbClr val="ffffff"/>
                </a:solidFill>
                <a:latin typeface="Arial"/>
                <a:ea typeface="Microsoft YaHei"/>
              </a:rPr>
              <a:t>	</a:t>
            </a:r>
            <a:r>
              <a:rPr b="0" i="1" lang="pt-BR" sz="1500" spc="-1" strike="noStrike">
                <a:solidFill>
                  <a:srgbClr val="ffffff"/>
                </a:solidFill>
                <a:latin typeface="Arial"/>
                <a:ea typeface="Microsoft YaHei"/>
              </a:rPr>
              <a:t>De acordo com o Major Vieira, os proprietários de aeronaves e embarcações que possuem balizas de emergência ELT e EPIRB ou localizadores pessoais (PLB) devem registrar seu equipamento no INFOSAR, sistema do Comando da Aeronáutica destinado ao cadastro de balizas de emergência. “Desde janeiro de 2016, quando o sistema entrou em funcionamento, 8.192 usuários registraram suas balizas, dos quais tiveram exclusões, atualizações de dados e inserções no sistema de registro”, esclarece.</a:t>
            </a:r>
            <a:endParaRPr b="0" lang="pt-BR" sz="1500" spc="-1" strike="noStrike">
              <a:latin typeface="Arial"/>
            </a:endParaRPr>
          </a:p>
          <a:p>
            <a:pPr algn="just">
              <a:lnSpc>
                <a:spcPct val="100000"/>
              </a:lnSpc>
              <a:spcAft>
                <a:spcPts val="1950"/>
              </a:spcAft>
            </a:pPr>
            <a:endParaRPr b="0" lang="pt-BR" sz="1500" spc="-1" strike="noStrike">
              <a:latin typeface="Arial"/>
            </a:endParaRPr>
          </a:p>
          <a:p>
            <a:pPr algn="just">
              <a:lnSpc>
                <a:spcPct val="100000"/>
              </a:lnSpc>
            </a:pPr>
            <a:r>
              <a:rPr b="0" i="1" lang="pt-BR" sz="1500" spc="-1" strike="noStrike">
                <a:solidFill>
                  <a:srgbClr val="ffffff"/>
                </a:solidFill>
                <a:latin typeface="Arial"/>
                <a:ea typeface="Microsoft YaHei"/>
              </a:rPr>
              <a:t>. </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endParaRPr b="0" lang="pt-BR" sz="1500" spc="-1" strike="noStrike">
              <a:latin typeface="Arial"/>
            </a:endParaRPr>
          </a:p>
          <a:p>
            <a:pPr>
              <a:lnSpc>
                <a:spcPct val="100000"/>
              </a:lnSpc>
            </a:pPr>
            <a:endParaRPr b="0" lang="pt-BR" sz="1500" spc="-1" strike="noStrike">
              <a:latin typeface="Arial"/>
            </a:endParaRPr>
          </a:p>
        </p:txBody>
      </p:sp>
      <p:sp>
        <p:nvSpPr>
          <p:cNvPr id="211" name=""/>
          <p:cNvSpPr/>
          <p:nvPr/>
        </p:nvSpPr>
        <p:spPr>
          <a:xfrm>
            <a:off x="2559960" y="253080"/>
            <a:ext cx="6454440" cy="734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pt-BR" sz="3600" spc="-1" strike="noStrike">
                <a:solidFill>
                  <a:srgbClr val="b4c7dc"/>
                </a:solidFill>
                <a:latin typeface="Arial Black"/>
                <a:ea typeface="ＭＳ Ｐゴシック"/>
              </a:rPr>
              <a:t>DIVISÃO DE OPERAÇÕES</a:t>
            </a:r>
            <a:endParaRPr b="0" lang="pt-BR" sz="36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12" name="Google Shape;84;p 10" descr=""/>
          <p:cNvPicPr/>
          <p:nvPr/>
        </p:nvPicPr>
        <p:blipFill>
          <a:blip r:embed="rId1"/>
          <a:stretch/>
        </p:blipFill>
        <p:spPr>
          <a:xfrm>
            <a:off x="11102760" y="160200"/>
            <a:ext cx="800280" cy="907560"/>
          </a:xfrm>
          <a:prstGeom prst="rect">
            <a:avLst/>
          </a:prstGeom>
          <a:ln w="0">
            <a:noFill/>
          </a:ln>
        </p:spPr>
      </p:pic>
      <p:sp>
        <p:nvSpPr>
          <p:cNvPr id="213" name="PlaceHolder 1"/>
          <p:cNvSpPr>
            <a:spLocks noGrp="1"/>
          </p:cNvSpPr>
          <p:nvPr>
            <p:ph type="subTitle"/>
          </p:nvPr>
        </p:nvSpPr>
        <p:spPr>
          <a:xfrm>
            <a:off x="180000" y="1620000"/>
            <a:ext cx="11697840" cy="5037840"/>
          </a:xfrm>
          <a:prstGeom prst="rect">
            <a:avLst/>
          </a:prstGeom>
          <a:noFill/>
          <a:ln w="0">
            <a:noFill/>
          </a:ln>
        </p:spPr>
        <p:txBody>
          <a:bodyPr lIns="0" rIns="0" tIns="0" bIns="0" anchor="t">
            <a:noAutofit/>
          </a:bodyPr>
          <a:p>
            <a:pPr algn="just">
              <a:lnSpc>
                <a:spcPct val="100000"/>
              </a:lnSpc>
            </a:pPr>
            <a:r>
              <a:rPr b="0" lang="pt-BR" sz="1400" spc="-1" strike="noStrike">
                <a:solidFill>
                  <a:srgbClr val="ffffff"/>
                </a:solidFill>
                <a:latin typeface="Arial"/>
                <a:ea typeface="Microsoft YaHei"/>
              </a:rPr>
              <a:t>	</a:t>
            </a:r>
            <a:endParaRPr b="0" lang="pt-BR" sz="1400" spc="-1" strike="noStrike">
              <a:latin typeface="Arial"/>
            </a:endParaRPr>
          </a:p>
          <a:p>
            <a:pPr algn="just">
              <a:lnSpc>
                <a:spcPct val="100000"/>
              </a:lnSpc>
            </a:pPr>
            <a:r>
              <a:rPr b="0" lang="pt-BR" sz="1400" spc="-1" strike="noStrike">
                <a:solidFill>
                  <a:srgbClr val="ffffff"/>
                </a:solidFill>
                <a:latin typeface="Arial"/>
                <a:ea typeface="Microsoft YaHei"/>
              </a:rPr>
              <a:t>	</a:t>
            </a:r>
            <a:r>
              <a:rPr b="0" lang="pt-BR" sz="1500" spc="-1" strike="noStrike">
                <a:solidFill>
                  <a:srgbClr val="ffffff"/>
                </a:solidFill>
                <a:latin typeface="Arial"/>
                <a:ea typeface="Microsoft YaHei"/>
              </a:rPr>
              <a:t>Como mostrado na semana passada no AEROIN, estão atualmente no Brasil representantes da Organização da Aviação Civil Internacional (OACI, ou ICAO em inglês) para a realização de uma auditoria em unidades de controle do espaço aéreo da Força Aérea Brasileira (FAB).</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Diante disso, o Departamento de Controle do Espaço Aéreo (DECEA) agora detalha um pouco dos trabalhos que o auditor da ICAO, Mauricio Espinoza Murillo, tem feito nesta semana.</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O representante foi recebido pelo Chefe do Subdepartamento Técnico do Departamento de Controle do Espaço Aéreo, Brigadeiro Engenheiro Alessander de Andrade Santoro, em sua chegada ao DECEA.</a:t>
            </a:r>
            <a:r>
              <a:rPr b="0" i="1" lang="pt-BR" sz="1500" spc="-1" strike="noStrike">
                <a:solidFill>
                  <a:srgbClr val="ffffff"/>
                </a:solidFill>
                <a:latin typeface="Arial"/>
                <a:ea typeface="Microsoft YaHei"/>
              </a:rPr>
              <a:t>“</a:t>
            </a:r>
            <a:r>
              <a:rPr b="0" lang="pt-BR" sz="1500" spc="-1" strike="noStrike">
                <a:solidFill>
                  <a:srgbClr val="ffffff"/>
                </a:solidFill>
                <a:latin typeface="Arial"/>
                <a:ea typeface="Microsoft YaHei"/>
              </a:rPr>
              <a:t>O nosso objetivo não é apontar erros, queremos checar a eficiência do mecanismo, da metodologia e dos procedimentos implantados. Nós precisamos trabalhar sempre em conjunto.</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O Brasil tem um papel relevante no mundo em termo de infraestrutura, seu sistema de navegação e vigilância funciona muito bem”, disse Mauricio Espinoza.</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O Brigadeiro Santoro, representando o Diretor-Geral do DECEA, Tenente-Brigadeiro do Ar Alcides Teixeira Barbacovi, destacou a importância do trabalho da OACI e reforçou a colaboração em prover as informações necessárias para o êxito da avaliação.</a:t>
            </a:r>
            <a:r>
              <a:rPr b="0" i="1" lang="pt-BR" sz="1500" spc="-1" strike="noStrike">
                <a:solidFill>
                  <a:srgbClr val="ffffff"/>
                </a:solidFill>
                <a:latin typeface="Arial"/>
                <a:ea typeface="Microsoft YaHei"/>
              </a:rPr>
              <a:t>“</a:t>
            </a:r>
            <a:r>
              <a:rPr b="0" lang="pt-BR" sz="1500" spc="-1" strike="noStrike">
                <a:solidFill>
                  <a:srgbClr val="ffffff"/>
                </a:solidFill>
                <a:latin typeface="Arial"/>
                <a:ea typeface="Microsoft YaHei"/>
              </a:rPr>
              <a:t>É muito bom que a auditoria aconteça para que tenhamos uma visão diferente dos processos. Contribui para melhorarmos, pois estamos sempre buscando uma evolução contínua de nossos serviços”, pontuou o Oficial-General.</a:t>
            </a: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endParaRPr b="0" lang="pt-BR" sz="1500" spc="-1" strike="noStrike">
              <a:latin typeface="Arial"/>
            </a:endParaRPr>
          </a:p>
        </p:txBody>
      </p:sp>
      <p:sp>
        <p:nvSpPr>
          <p:cNvPr id="214" name=""/>
          <p:cNvSpPr/>
          <p:nvPr/>
        </p:nvSpPr>
        <p:spPr>
          <a:xfrm>
            <a:off x="2588760" y="527400"/>
            <a:ext cx="6454440" cy="734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pt-BR" sz="3600" spc="-1" strike="noStrike">
                <a:solidFill>
                  <a:srgbClr val="b4c7dc"/>
                </a:solidFill>
                <a:latin typeface="Arial Black"/>
                <a:ea typeface="ＭＳ Ｐゴシック"/>
              </a:rPr>
              <a:t>DIVISÃO DE OPERAÇÕES</a:t>
            </a:r>
            <a:endParaRPr b="0" lang="pt-BR" sz="3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15" name="Google Shape;84;p 15" descr=""/>
          <p:cNvPicPr/>
          <p:nvPr/>
        </p:nvPicPr>
        <p:blipFill>
          <a:blip r:embed="rId1"/>
          <a:stretch/>
        </p:blipFill>
        <p:spPr>
          <a:xfrm>
            <a:off x="11102760" y="160200"/>
            <a:ext cx="800280" cy="907560"/>
          </a:xfrm>
          <a:prstGeom prst="rect">
            <a:avLst/>
          </a:prstGeom>
          <a:ln w="0">
            <a:noFill/>
          </a:ln>
        </p:spPr>
      </p:pic>
      <p:sp>
        <p:nvSpPr>
          <p:cNvPr id="216" name="PlaceHolder 1"/>
          <p:cNvSpPr>
            <a:spLocks noGrp="1"/>
          </p:cNvSpPr>
          <p:nvPr>
            <p:ph type="subTitle"/>
          </p:nvPr>
        </p:nvSpPr>
        <p:spPr>
          <a:xfrm>
            <a:off x="180000" y="1080000"/>
            <a:ext cx="11697840" cy="5577840"/>
          </a:xfrm>
          <a:prstGeom prst="rect">
            <a:avLst/>
          </a:prstGeom>
          <a:noFill/>
          <a:ln w="0">
            <a:noFill/>
          </a:ln>
        </p:spPr>
        <p:txBody>
          <a:bodyPr lIns="0" rIns="0" tIns="0" bIns="0" anchor="t">
            <a:noAutofit/>
          </a:bodyPr>
          <a:p>
            <a:pPr algn="just">
              <a:lnSpc>
                <a:spcPct val="100000"/>
              </a:lnSpc>
            </a:pPr>
            <a:r>
              <a:rPr b="0" lang="pt-BR" sz="1400" spc="-1" strike="noStrike">
                <a:solidFill>
                  <a:srgbClr val="ffffff"/>
                </a:solidFill>
                <a:latin typeface="Arial"/>
                <a:ea typeface="Microsoft YaHei"/>
              </a:rPr>
              <a:t>	</a:t>
            </a:r>
            <a:endParaRPr b="0" lang="pt-BR" sz="1400" spc="-1" strike="noStrike">
              <a:latin typeface="Arial"/>
            </a:endParaRPr>
          </a:p>
          <a:p>
            <a:pPr algn="just">
              <a:lnSpc>
                <a:spcPct val="100000"/>
              </a:lnSpc>
            </a:pPr>
            <a:r>
              <a:rPr b="0" lang="pt-BR" sz="1400" spc="-1" strike="noStrike">
                <a:solidFill>
                  <a:srgbClr val="ffffff"/>
                </a:solidFill>
                <a:latin typeface="Arial"/>
                <a:ea typeface="Microsoft YaHei"/>
              </a:rPr>
              <a:t>	</a:t>
            </a:r>
            <a:r>
              <a:rPr b="0" lang="pt-BR" sz="1400" spc="-1" strike="noStrike">
                <a:solidFill>
                  <a:srgbClr val="ffffff"/>
                </a:solidFill>
                <a:latin typeface="Arial"/>
                <a:ea typeface="Microsoft YaHei"/>
              </a:rPr>
              <a:t>C</a:t>
            </a:r>
            <a:endParaRPr b="0" lang="pt-BR" sz="1400" spc="-1" strike="noStrike">
              <a:latin typeface="Arial"/>
            </a:endParaRPr>
          </a:p>
        </p:txBody>
      </p:sp>
      <p:sp>
        <p:nvSpPr>
          <p:cNvPr id="217" name=""/>
          <p:cNvSpPr/>
          <p:nvPr/>
        </p:nvSpPr>
        <p:spPr>
          <a:xfrm>
            <a:off x="103320" y="1080000"/>
            <a:ext cx="12134520" cy="577584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Conforme programado, nesta segunda-feira (05/06), o auditor da OACI visitou quatro Organizações Militares subordinadas ao DECEA: o Destacamento de Controle do Espaço Aéreo do Galeão (DTCEA-GL), o Instituto de Cartografia Aeronáutica (ICA), o Grupo Especial de Inspeção em Voo (GEIV), no Rio de Janeiro (RJ); e o </a:t>
            </a:r>
            <a:r>
              <a:rPr b="0" lang="pt-BR" sz="1500" spc="-1" strike="noStrike">
                <a:solidFill>
                  <a:srgbClr val="ff0000"/>
                </a:solidFill>
                <a:latin typeface="Arial"/>
                <a:ea typeface="Microsoft YaHei"/>
              </a:rPr>
              <a:t>Primeiro Centro Integrado de Defesa Aérea e Controle de Tráfego Aéreo (CINDACTA I), em Brasília DF).</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Dando início a visita, Mauricio Espinoza conheceu a Torre de Controle do Galeão (TWR-GL) e o Controle de Aproximação do Rio de Janeiro (APP-RJ), no DTCEA-GL, unidade subordinada ao Centro Regional de Controle do Espaço Aéreo Sudeste (CRCEA-SE).</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A Área de Controle Terminal do Rio de Janeiro (TMA-RJ) abrange o espaço conhecido como tubulão, que liga a TMA-RJ à Área de Controle Terminal São Paulo (TMA-SP). Já a Torre do Galeão gerencia o tráfego de todas as aeronaves que circulam no Aeroporto Internacional Tom Jobim (RJ).</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Em seguida, o representante da OACI esteve no ICA, sendo recepcionado pelo Diretor do Instituto, Coronel Aviador Anderson Belchior Zuchetto de Castro, que mostrou os serviços prestados pelo Instituto referentes ao gerenciamento da informação aeronáutica, à elaboração de procedimento da navegação aérea, à cartografia aeronáutica e à concepção do espaço aéreo brasileiro.</a:t>
            </a:r>
            <a:endParaRPr b="0" lang="pt-BR" sz="1500" spc="-1" strike="noStrike">
              <a:latin typeface="Arial"/>
            </a:endParaRPr>
          </a:p>
          <a:p>
            <a:pPr algn="just">
              <a:lnSpc>
                <a:spcPct val="100000"/>
              </a:lnSpc>
            </a:pP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Na visita ao GEIV, o Comandante da Unidade, Tenente-Coronel Aviador Antonio Carlos Marins Pedroso Filho, apresentou o histórico, a estrutura e a missão do Grupo nas inspeções a auxílios e homologação de procedimentos de navegação aérea.</a:t>
            </a: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 </a:t>
            </a:r>
            <a:r>
              <a:rPr b="0" lang="pt-BR" sz="1500" spc="-1" strike="noStrike">
                <a:solidFill>
                  <a:srgbClr val="ffffff"/>
                </a:solidFill>
                <a:latin typeface="Arial"/>
                <a:ea typeface="Microsoft YaHei"/>
              </a:rPr>
              <a:t>Foi destacado o importante trabalho da Organização em assegurar que os equipamentos operem dentro dos padrões de segurança exigidos por todos os órgãos de aviação internacional, mantendo os elevados níveis de eficiência.</a:t>
            </a:r>
            <a:endParaRPr b="0" lang="pt-BR" sz="1500" spc="-1" strike="noStrike">
              <a:latin typeface="Arial"/>
            </a:endParaRPr>
          </a:p>
          <a:p>
            <a:pPr algn="just">
              <a:lnSpc>
                <a:spcPct val="100000"/>
              </a:lnSpc>
            </a:pPr>
            <a:r>
              <a:rPr b="0" lang="pt-BR" sz="1500" spc="-1" strike="noStrike">
                <a:solidFill>
                  <a:srgbClr val="ffffff"/>
                </a:solidFill>
                <a:latin typeface="Arial"/>
                <a:ea typeface="Microsoft YaHei"/>
              </a:rPr>
              <a:t>Por fim, Mauricio Espinoza esteve no CINDACTA I, organização responsável por exercer a vigilância e o controle da circulação aérea em sua área de responsabilidade.</a:t>
            </a:r>
            <a:endParaRPr b="0" lang="pt-BR" sz="1500" spc="-1" strike="noStrike">
              <a:latin typeface="Arial"/>
            </a:endParaRPr>
          </a:p>
          <a:p>
            <a:pPr algn="just">
              <a:lnSpc>
                <a:spcPct val="100000"/>
              </a:lnSpc>
            </a:pPr>
            <a:endParaRPr b="0" lang="pt-BR" sz="1500" spc="-1" strike="noStrike">
              <a:latin typeface="Arial"/>
            </a:endParaRPr>
          </a:p>
        </p:txBody>
      </p:sp>
      <p:sp>
        <p:nvSpPr>
          <p:cNvPr id="218" name=""/>
          <p:cNvSpPr/>
          <p:nvPr/>
        </p:nvSpPr>
        <p:spPr>
          <a:xfrm>
            <a:off x="2222640" y="209880"/>
            <a:ext cx="7398720" cy="735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pt-BR" sz="3600" spc="-1" strike="noStrike">
                <a:solidFill>
                  <a:srgbClr val="b4c7dc"/>
                </a:solidFill>
                <a:latin typeface="Arial Black"/>
                <a:ea typeface="ＭＳ Ｐゴシック"/>
              </a:rPr>
              <a:t>DIVISÃO DE OPERAÇÕES</a:t>
            </a:r>
            <a:endParaRPr b="0" lang="pt-BR" sz="3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19" name="Google Shape;84;p 7" descr=""/>
          <p:cNvPicPr/>
          <p:nvPr/>
        </p:nvPicPr>
        <p:blipFill>
          <a:blip r:embed="rId1"/>
          <a:stretch/>
        </p:blipFill>
        <p:spPr>
          <a:xfrm>
            <a:off x="11102760" y="160200"/>
            <a:ext cx="800280" cy="907560"/>
          </a:xfrm>
          <a:prstGeom prst="rect">
            <a:avLst/>
          </a:prstGeom>
          <a:ln w="0">
            <a:noFill/>
          </a:ln>
        </p:spPr>
      </p:pic>
      <p:pic>
        <p:nvPicPr>
          <p:cNvPr id="220" name="" descr=""/>
          <p:cNvPicPr/>
          <p:nvPr/>
        </p:nvPicPr>
        <p:blipFill>
          <a:blip r:embed="rId2"/>
          <a:stretch/>
        </p:blipFill>
        <p:spPr>
          <a:xfrm>
            <a:off x="180000" y="1080000"/>
            <a:ext cx="11877840" cy="5577840"/>
          </a:xfrm>
          <a:prstGeom prst="rect">
            <a:avLst/>
          </a:prstGeom>
          <a:ln w="0">
            <a:noFill/>
          </a:ln>
        </p:spPr>
      </p:pic>
      <p:sp>
        <p:nvSpPr>
          <p:cNvPr id="221" name=""/>
          <p:cNvSpPr/>
          <p:nvPr/>
        </p:nvSpPr>
        <p:spPr>
          <a:xfrm>
            <a:off x="3166560" y="209880"/>
            <a:ext cx="6454440" cy="734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pt-BR" sz="3600" spc="-1" strike="noStrike">
                <a:solidFill>
                  <a:srgbClr val="b4c7dc"/>
                </a:solidFill>
                <a:latin typeface="Arial Black"/>
                <a:ea typeface="ＭＳ Ｐゴシック"/>
              </a:rPr>
              <a:t>DIVISÃO DE OPERAÇÕES</a:t>
            </a:r>
            <a:endParaRPr b="0" lang="pt-BR" sz="3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22" name="Imagem 5" descr=""/>
          <p:cNvPicPr/>
          <p:nvPr/>
        </p:nvPicPr>
        <p:blipFill>
          <a:blip r:embed="rId1"/>
          <a:stretch/>
        </p:blipFill>
        <p:spPr>
          <a:xfrm>
            <a:off x="0" y="1260000"/>
            <a:ext cx="12057840" cy="5397840"/>
          </a:xfrm>
          <a:prstGeom prst="rect">
            <a:avLst/>
          </a:prstGeom>
          <a:ln w="0">
            <a:noFill/>
          </a:ln>
        </p:spPr>
      </p:pic>
      <p:sp>
        <p:nvSpPr>
          <p:cNvPr id="223" name="Retângulo 9"/>
          <p:cNvSpPr/>
          <p:nvPr/>
        </p:nvSpPr>
        <p:spPr>
          <a:xfrm>
            <a:off x="3470760" y="220320"/>
            <a:ext cx="4751640" cy="638280"/>
          </a:xfrm>
          <a:prstGeom prst="rect">
            <a:avLst/>
          </a:prstGeom>
          <a:noFill/>
          <a:ln w="0">
            <a:noFill/>
          </a:ln>
          <a:effectLst>
            <a:outerShdw blurRad="50760" dir="5400000" dist="38160" rotWithShape="0">
              <a:srgbClr val="000000">
                <a:alpha val="40000"/>
              </a:srgbClr>
            </a:outerShdw>
          </a:effectLst>
        </p:spPr>
        <p:style>
          <a:lnRef idx="0"/>
          <a:fillRef idx="0"/>
          <a:effectRef idx="0"/>
          <a:fontRef idx="minor"/>
        </p:style>
        <p:txBody>
          <a:bodyPr wrap="none" lIns="90000" rIns="90000" tIns="45000" bIns="45000" anchor="t">
            <a:spAutoFit/>
          </a:bodyPr>
          <a:p>
            <a:pPr algn="just">
              <a:lnSpc>
                <a:spcPct val="100000"/>
              </a:lnSpc>
            </a:pPr>
            <a:r>
              <a:rPr b="0" lang="pt-BR" sz="3600" spc="-1" strike="noStrike">
                <a:solidFill>
                  <a:srgbClr val="add8e6"/>
                </a:solidFill>
                <a:latin typeface="Arial Black"/>
                <a:ea typeface="ＭＳ Ｐゴシック"/>
              </a:rPr>
              <a:t>DIVISÃO TÉCNICA</a:t>
            </a:r>
            <a:endParaRPr b="0" lang="pt-BR" sz="3600" spc="-1" strike="noStrike">
              <a:latin typeface="Arial"/>
            </a:endParaRPr>
          </a:p>
        </p:txBody>
      </p:sp>
      <p:pic>
        <p:nvPicPr>
          <p:cNvPr id="224" name="Google Shape;84;p 5" descr=""/>
          <p:cNvPicPr/>
          <p:nvPr/>
        </p:nvPicPr>
        <p:blipFill>
          <a:blip r:embed="rId2"/>
          <a:stretch/>
        </p:blipFill>
        <p:spPr>
          <a:xfrm>
            <a:off x="11103120" y="160560"/>
            <a:ext cx="800280" cy="9075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2852</TotalTime>
  <Application>LibreOffice/7.2.0.4$Windows_X86_64 LibreOffice_project/9a9c6381e3f7a62afc1329bd359cc48accb6435b</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2022-07-06T13:26:49Z</dcterms:created>
  <dc:creator>Larissa Valente</dc:creator>
  <dc:description/>
  <dc:language>pt-BR</dc:language>
  <cp:lastModifiedBy/>
  <dcterms:modified xsi:type="dcterms:W3CDTF">2023-06-30T10:32:08Z</dcterms:modified>
  <cp:revision>168</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r8>1</vt:r8>
  </property>
  <property fmtid="{D5CDD505-2E9C-101B-9397-08002B2CF9AE}" pid="3" name="MMClips">
    <vt:r8>1</vt:r8>
  </property>
  <property fmtid="{D5CDD505-2E9C-101B-9397-08002B2CF9AE}" pid="4" name="Notes">
    <vt:r8>52</vt:r8>
  </property>
  <property fmtid="{D5CDD505-2E9C-101B-9397-08002B2CF9AE}" pid="5" name="PresentationFormat">
    <vt:lpwstr>Widescreen</vt:lpwstr>
  </property>
  <property fmtid="{D5CDD505-2E9C-101B-9397-08002B2CF9AE}" pid="6" name="Slides">
    <vt:r8>117</vt:r8>
  </property>
</Properties>
</file>